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3"/>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embeddedFontLst>
    <p:embeddedFont>
      <p:font typeface="Helvetica Neue"/>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HelveticaNeue-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HelveticaNeue-regular.fntdata"/><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HelveticaNeue-italic.fntdata"/><Relationship Id="rId14" Type="http://schemas.openxmlformats.org/officeDocument/2006/relationships/slide" Target="slides/slide9.xml"/><Relationship Id="rId58" Type="http://schemas.openxmlformats.org/officeDocument/2006/relationships/font" Target="fonts/HelveticaNeue-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png>
</file>

<file path=ppt/media/image01.jpg>
</file>

<file path=ppt/media/image02.jpg>
</file>

<file path=ppt/media/image03.png>
</file>

<file path=ppt/media/image04.png>
</file>

<file path=ppt/media/image05.jpg>
</file>

<file path=ppt/media/image06.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 name="Shape 41"/>
        <p:cNvGrpSpPr/>
        <p:nvPr/>
      </p:nvGrpSpPr>
      <p:grpSpPr>
        <a:xfrm>
          <a:off x="0" y="0"/>
          <a:ext cx="0" cy="0"/>
          <a:chOff x="0" y="0"/>
          <a:chExt cx="0" cy="0"/>
        </a:xfrm>
      </p:grpSpPr>
      <p:sp>
        <p:nvSpPr>
          <p:cNvPr id="42" name="Shape 4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43" name="Shape 4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Okay, so how are passwords stored on a Linux system?  They used to be stored in the file /etc/passwd… but we no longer do that, </a:t>
            </a:r>
            <a:r>
              <a:rPr b="1" lang="en">
                <a:solidFill>
                  <a:schemeClr val="dk1"/>
                </a:solidFill>
              </a:rPr>
              <a:t>Question: Why?</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So, now we store passwords in the location /etc/shadow.  Which is readable only by root, or processes running as root.</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Great, now we know how to store passwords… what do we do about them?  How should we enforce them?  How do we synchronize them between multiple machines?</a:t>
            </a:r>
          </a:p>
          <a:p>
            <a:pPr indent="0" lvl="0" mar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CSEL attack example, there was an old admin account left with sudo access, he was still around campus, and was changing his passwords every year and had recently reused the same password that had been obtained by the attackers when they compromised the CSEL before.</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Two things we can learn from this:</a:t>
            </a:r>
          </a:p>
          <a:p>
            <a:pPr indent="-228600" lvl="0" marL="457200" rtl="0">
              <a:lnSpc>
                <a:spcPct val="115000"/>
              </a:lnSpc>
              <a:spcBef>
                <a:spcPts val="0"/>
              </a:spcBef>
            </a:pPr>
            <a:r>
              <a:rPr lang="en">
                <a:solidFill>
                  <a:schemeClr val="dk1"/>
                </a:solidFill>
              </a:rPr>
              <a:t>Accounts should inevitably become invalid at some point, either done automatically, or manually.</a:t>
            </a:r>
          </a:p>
          <a:p>
            <a:pPr indent="-228600" lvl="0" marL="457200" rtl="0">
              <a:lnSpc>
                <a:spcPct val="115000"/>
              </a:lnSpc>
              <a:spcBef>
                <a:spcPts val="0"/>
              </a:spcBef>
            </a:pPr>
            <a:r>
              <a:rPr lang="en">
                <a:solidFill>
                  <a:schemeClr val="dk1"/>
                </a:solidFill>
              </a:rPr>
              <a:t>Passwords are like diapers, they should be changed often, and you should never reuse one of the same ones you used before.</a:t>
            </a:r>
            <a:br>
              <a:rPr lang="en">
                <a:solidFill>
                  <a:schemeClr val="dk1"/>
                </a:solidFill>
              </a:rPr>
            </a:br>
          </a:p>
          <a:p>
            <a:pPr lvl="0" rtl="0">
              <a:lnSpc>
                <a:spcPct val="115000"/>
              </a:lnSpc>
              <a:spcBef>
                <a:spcPts val="0"/>
              </a:spcBef>
              <a:buNone/>
            </a:pPr>
            <a:r>
              <a:rPr lang="en">
                <a:solidFill>
                  <a:schemeClr val="dk1"/>
                </a:solidFill>
              </a:rPr>
              <a:t>One other thing to keep in mind, 60% of the password hashes obtained from LinkedIn were cracked within days.  Now, up to 92% of them have been cracked.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t/>
            </a:r>
            <a:endParaRPr b="1">
              <a:solidFill>
                <a:schemeClr val="dk1"/>
              </a:solidFill>
            </a:endParaRP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In order to do that, we need to add a few things to our definition here… so for example. the maximum age a password can be.  The amount of notice we will give them about when it needs to change, the longest we’ll allow them to go without changing it, and the date and time at which the account will flat out expire and no longer be valid.</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b="1" lang="en">
                <a:solidFill>
                  <a:schemeClr val="dk1"/>
                </a:solidFill>
              </a:rPr>
              <a:t>Question: Which accounts should have an expiration time on a UNIX server we are running?  </a:t>
            </a:r>
          </a:p>
          <a:p>
            <a:pPr lvl="0" marR="0" rtl="0" algn="l">
              <a:lnSpc>
                <a:spcPct val="115000"/>
              </a:lnSpc>
              <a:spcBef>
                <a:spcPts val="0"/>
              </a:spcBef>
              <a:spcAft>
                <a:spcPts val="0"/>
              </a:spcAft>
              <a:buNone/>
            </a:pPr>
            <a:r>
              <a:rPr lang="en">
                <a:solidFill>
                  <a:schemeClr val="dk1"/>
                </a:solidFill>
              </a:rPr>
              <a:t>ALL OF THEM (except for root)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t/>
            </a:r>
            <a:endParaRPr b="1">
              <a:solidFill>
                <a:schemeClr val="dk1"/>
              </a:solidFill>
            </a:endParaRPr>
          </a:p>
          <a:p>
            <a:pPr indent="0" lvl="0" marL="0" rtl="0">
              <a:lnSpc>
                <a:spcPct val="115000"/>
              </a:lnSpc>
              <a:spcBef>
                <a:spcPts val="0"/>
              </a:spcBef>
              <a:buNone/>
            </a:pPr>
            <a:r>
              <a:rPr lang="en">
                <a:solidFill>
                  <a:schemeClr val="dk1"/>
                </a:solidFill>
              </a:rPr>
              <a:t>Okay, so going back to our most recent attempt at mitigating these issues…. is this good enough?  Maybe.  For most systems possibly yes.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t/>
            </a:r>
            <a:endParaRPr b="1">
              <a:solidFill>
                <a:schemeClr val="dk1"/>
              </a:solidFill>
            </a:endParaRP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b="1" lang="en">
                <a:solidFill>
                  <a:schemeClr val="dk1"/>
                </a:solidFill>
              </a:rPr>
              <a:t>Question:</a:t>
            </a:r>
            <a:r>
              <a:rPr lang="en"/>
              <a:t> </a:t>
            </a:r>
            <a:r>
              <a:rPr b="1" lang="en"/>
              <a:t>What is two factor authentication?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b="1" lang="en">
                <a:solidFill>
                  <a:schemeClr val="dk1"/>
                </a:solidFill>
              </a:rPr>
              <a:t>Question:</a:t>
            </a:r>
            <a:r>
              <a:rPr lang="en"/>
              <a:t> </a:t>
            </a:r>
            <a:r>
              <a:rPr b="1" lang="en"/>
              <a:t>What is two factor authentication?</a:t>
            </a:r>
          </a:p>
          <a:p>
            <a:pPr indent="0" lvl="0" marL="0" rtl="0">
              <a:lnSpc>
                <a:spcPct val="115000"/>
              </a:lnSpc>
              <a:spcBef>
                <a:spcPts val="0"/>
              </a:spcBef>
              <a:buNone/>
            </a:pPr>
            <a:r>
              <a:t/>
            </a:r>
            <a:endParaRPr b="1"/>
          </a:p>
          <a:p>
            <a:pPr indent="0" lvl="0" marL="0" rtl="0">
              <a:lnSpc>
                <a:spcPct val="115000"/>
              </a:lnSpc>
              <a:spcBef>
                <a:spcPts val="0"/>
              </a:spcBef>
              <a:buNone/>
            </a:pPr>
            <a:r>
              <a:rPr lang="en"/>
              <a:t>We won’t go as far as deploying two factor authentication, although if you’d like a challenge with the next lab I’d encourage you to do so.</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sz="1300">
                <a:solidFill>
                  <a:schemeClr val="dk1"/>
                </a:solidFill>
                <a:latin typeface="Trebuchet MS"/>
                <a:ea typeface="Trebuchet MS"/>
                <a:cs typeface="Trebuchet MS"/>
                <a:sym typeface="Trebuchet MS"/>
              </a:rPr>
              <a:t>Okay, so that brings us to talking about how we enforce password policies in Linux.</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800"/>
              </a:spcBef>
              <a:buClr>
                <a:schemeClr val="dk1"/>
              </a:buClr>
              <a:buSzPct val="91666"/>
              <a:buFont typeface="Arial"/>
              <a:buNone/>
            </a:pPr>
            <a:r>
              <a:rPr b="1" lang="en" sz="1200">
                <a:solidFill>
                  <a:srgbClr val="666666"/>
                </a:solidFill>
                <a:latin typeface="Trebuchet MS"/>
                <a:ea typeface="Trebuchet MS"/>
                <a:cs typeface="Trebuchet MS"/>
                <a:sym typeface="Trebuchet MS"/>
              </a:rPr>
              <a:t>Example 1: Controlling Password Expiration</a:t>
            </a:r>
          </a:p>
          <a:p>
            <a:pPr lvl="0" rtl="0">
              <a:lnSpc>
                <a:spcPct val="115000"/>
              </a:lnSpc>
              <a:spcBef>
                <a:spcPts val="0"/>
              </a:spcBef>
              <a:buNone/>
            </a:pPr>
            <a:r>
              <a:rPr b="1" lang="en">
                <a:solidFill>
                  <a:schemeClr val="dk1"/>
                </a:solidFill>
              </a:rPr>
              <a:t>Question: </a:t>
            </a:r>
            <a:r>
              <a:rPr lang="en">
                <a:solidFill>
                  <a:schemeClr val="dk1"/>
                </a:solidFill>
              </a:rPr>
              <a:t>How can we set the maximum password age, warning period, inactivity period, and account expiration?</a:t>
            </a:r>
          </a:p>
          <a:p>
            <a:pPr indent="0" lvl="0" marL="0" rtl="0">
              <a:lnSpc>
                <a:spcPct val="115000"/>
              </a:lnSpc>
              <a:spcBef>
                <a:spcPts val="0"/>
              </a:spcBef>
              <a:buNone/>
            </a:pPr>
            <a:r>
              <a:rPr lang="en">
                <a:solidFill>
                  <a:schemeClr val="dk1"/>
                </a:solidFill>
              </a:rPr>
              <a:t>These are simply fields in /etc/shadow, so we could edit it manually or use the chage command.</a:t>
            </a:r>
            <a:br>
              <a:rPr lang="en">
                <a:solidFill>
                  <a:schemeClr val="dk1"/>
                </a:solidFill>
              </a:rPr>
            </a:br>
          </a:p>
          <a:p>
            <a:pPr lvl="0" rtl="0">
              <a:lnSpc>
                <a:spcPct val="115000"/>
              </a:lnSpc>
              <a:spcBef>
                <a:spcPts val="0"/>
              </a:spcBef>
              <a:buClr>
                <a:schemeClr val="dk1"/>
              </a:buClr>
              <a:buSzPct val="100000"/>
              <a:buFont typeface="Arial"/>
              <a:buNone/>
            </a:pPr>
            <a:r>
              <a:rPr lang="en">
                <a:solidFill>
                  <a:schemeClr val="dk1"/>
                </a:solidFill>
              </a:rPr>
              <a:t>username:password:lastchanged:minage:maxage:warningperiod:inactivityperiod:expirationdate</a:t>
            </a:r>
            <a:br>
              <a:rPr lang="en">
                <a:solidFill>
                  <a:schemeClr val="dk1"/>
                </a:solidFill>
              </a:rPr>
            </a:br>
          </a:p>
          <a:p>
            <a:pPr indent="-298450" lvl="0" marL="457200" rtl="0">
              <a:lnSpc>
                <a:spcPct val="115000"/>
              </a:lnSpc>
              <a:spcBef>
                <a:spcPts val="0"/>
              </a:spcBef>
              <a:buClr>
                <a:schemeClr val="dk1"/>
              </a:buClr>
              <a:buSzPct val="100000"/>
              <a:buChar char="●"/>
            </a:pPr>
            <a:r>
              <a:rPr lang="en">
                <a:solidFill>
                  <a:schemeClr val="dk1"/>
                </a:solidFill>
              </a:rPr>
              <a:t>We can use the passwd or chage command</a:t>
            </a:r>
          </a:p>
          <a:p>
            <a:pPr indent="-298450" lvl="1" marL="914400" rtl="0">
              <a:lnSpc>
                <a:spcPct val="115000"/>
              </a:lnSpc>
              <a:spcBef>
                <a:spcPts val="0"/>
              </a:spcBef>
              <a:buClr>
                <a:schemeClr val="dk1"/>
              </a:buClr>
              <a:buSzPct val="100000"/>
              <a:buChar char="○"/>
            </a:pPr>
            <a:r>
              <a:rPr lang="en">
                <a:solidFill>
                  <a:schemeClr val="dk1"/>
                </a:solidFill>
              </a:rPr>
              <a:t>Show current aging information for a user</a:t>
            </a:r>
            <a:br>
              <a:rPr lang="en">
                <a:solidFill>
                  <a:schemeClr val="dk1"/>
                </a:solidFill>
              </a:rPr>
            </a:br>
            <a:r>
              <a:rPr lang="en">
                <a:solidFill>
                  <a:schemeClr val="dk1"/>
                </a:solidFill>
              </a:rPr>
              <a:t>chage -l dehus</a:t>
            </a:r>
          </a:p>
          <a:p>
            <a:pPr indent="-298450" lvl="1" marL="914400" rtl="0">
              <a:lnSpc>
                <a:spcPct val="115000"/>
              </a:lnSpc>
              <a:spcBef>
                <a:spcPts val="0"/>
              </a:spcBef>
              <a:buClr>
                <a:schemeClr val="dk1"/>
              </a:buClr>
              <a:buSzPct val="100000"/>
              <a:buChar char="○"/>
            </a:pPr>
            <a:r>
              <a:rPr lang="en">
                <a:solidFill>
                  <a:schemeClr val="dk1"/>
                </a:solidFill>
              </a:rPr>
              <a:t>Force a user to change their password at next login</a:t>
            </a:r>
            <a:br>
              <a:rPr lang="en">
                <a:solidFill>
                  <a:schemeClr val="dk1"/>
                </a:solidFill>
              </a:rPr>
            </a:br>
            <a:r>
              <a:rPr lang="en">
                <a:solidFill>
                  <a:schemeClr val="dk1"/>
                </a:solidFill>
              </a:rPr>
              <a:t>chage -d 0 username</a:t>
            </a:r>
          </a:p>
          <a:p>
            <a:pPr indent="-298450" lvl="1" marL="914400" rtl="0">
              <a:lnSpc>
                <a:spcPct val="115000"/>
              </a:lnSpc>
              <a:spcBef>
                <a:spcPts val="0"/>
              </a:spcBef>
              <a:buClr>
                <a:schemeClr val="dk1"/>
              </a:buClr>
              <a:buSzPct val="100000"/>
              <a:buChar char="○"/>
            </a:pPr>
            <a:r>
              <a:rPr lang="en">
                <a:solidFill>
                  <a:schemeClr val="dk1"/>
                </a:solidFill>
              </a:rPr>
              <a:t>Set an expiration date for the following user</a:t>
            </a:r>
            <a:br>
              <a:rPr lang="en">
                <a:solidFill>
                  <a:schemeClr val="dk1"/>
                </a:solidFill>
              </a:rPr>
            </a:br>
            <a:r>
              <a:rPr lang="en">
                <a:solidFill>
                  <a:schemeClr val="dk1"/>
                </a:solidFill>
              </a:rPr>
              <a:t>chage -E YYYY-MM-DD username</a:t>
            </a:r>
          </a:p>
          <a:p>
            <a:pPr indent="-298450" lvl="1" marL="914400" rtl="0">
              <a:lnSpc>
                <a:spcPct val="115000"/>
              </a:lnSpc>
              <a:spcBef>
                <a:spcPts val="0"/>
              </a:spcBef>
              <a:buClr>
                <a:schemeClr val="dk1"/>
              </a:buClr>
              <a:buSzPct val="100000"/>
              <a:buChar char="○"/>
            </a:pPr>
            <a:r>
              <a:rPr lang="en">
                <a:solidFill>
                  <a:schemeClr val="dk1"/>
                </a:solidFill>
              </a:rPr>
              <a:t>Lock an account immediately</a:t>
            </a:r>
            <a:br>
              <a:rPr lang="en">
                <a:solidFill>
                  <a:schemeClr val="dk1"/>
                </a:solidFill>
              </a:rPr>
            </a:br>
            <a:r>
              <a:rPr lang="en">
                <a:solidFill>
                  <a:schemeClr val="dk1"/>
                </a:solidFill>
              </a:rPr>
              <a:t>passwd -l dehus</a:t>
            </a:r>
          </a:p>
          <a:p>
            <a:pPr indent="-298450" lvl="1" marL="914400" rtl="0">
              <a:lnSpc>
                <a:spcPct val="115000"/>
              </a:lnSpc>
              <a:spcBef>
                <a:spcPts val="0"/>
              </a:spcBef>
              <a:buClr>
                <a:schemeClr val="dk1"/>
              </a:buClr>
              <a:buSzPct val="100000"/>
              <a:buChar char="○"/>
            </a:pPr>
            <a:r>
              <a:rPr lang="en">
                <a:solidFill>
                  <a:schemeClr val="dk1"/>
                </a:solidFill>
              </a:rPr>
              <a:t>Unlock an account</a:t>
            </a:r>
            <a:br>
              <a:rPr lang="en">
                <a:solidFill>
                  <a:schemeClr val="dk1"/>
                </a:solidFill>
              </a:rPr>
            </a:br>
            <a:r>
              <a:rPr lang="en">
                <a:solidFill>
                  <a:schemeClr val="dk1"/>
                </a:solidFill>
              </a:rPr>
              <a:t>passwd -u dehus</a:t>
            </a:r>
          </a:p>
          <a:p>
            <a:pPr indent="-298450" lvl="1" marL="914400" rtl="0">
              <a:lnSpc>
                <a:spcPct val="115000"/>
              </a:lnSpc>
              <a:spcBef>
                <a:spcPts val="0"/>
              </a:spcBef>
              <a:buClr>
                <a:schemeClr val="dk1"/>
              </a:buClr>
              <a:buSzPct val="100000"/>
              <a:buChar char="○"/>
            </a:pPr>
            <a:r>
              <a:rPr lang="en">
                <a:solidFill>
                  <a:schemeClr val="dk1"/>
                </a:solidFill>
              </a:rPr>
              <a:t>Check the man pages for more examples</a:t>
            </a:r>
            <a:br>
              <a:rPr lang="en">
                <a:solidFill>
                  <a:schemeClr val="dk1"/>
                </a:solidFill>
              </a:rPr>
            </a:br>
          </a:p>
          <a:p>
            <a:pPr indent="-298450" lvl="0" marL="457200" rtl="0">
              <a:lnSpc>
                <a:spcPct val="115000"/>
              </a:lnSpc>
              <a:spcBef>
                <a:spcPts val="0"/>
              </a:spcBef>
              <a:buClr>
                <a:schemeClr val="dk1"/>
              </a:buClr>
              <a:buSzPct val="100000"/>
              <a:buChar char="●"/>
            </a:pPr>
            <a:r>
              <a:rPr lang="en">
                <a:solidFill>
                  <a:schemeClr val="dk1"/>
                </a:solidFill>
              </a:rPr>
              <a:t>Both of the above only affect current users, what about new users?</a:t>
            </a:r>
          </a:p>
          <a:p>
            <a:pPr indent="-298450" lvl="1" marL="914400" rtl="0">
              <a:lnSpc>
                <a:spcPct val="115000"/>
              </a:lnSpc>
              <a:spcBef>
                <a:spcPts val="0"/>
              </a:spcBef>
              <a:buClr>
                <a:schemeClr val="dk1"/>
              </a:buClr>
              <a:buSzPct val="100000"/>
              <a:buChar char="○"/>
            </a:pPr>
            <a:r>
              <a:rPr lang="en">
                <a:solidFill>
                  <a:schemeClr val="dk1"/>
                </a:solidFill>
              </a:rPr>
              <a:t>Min age / max age can be set in /etc/login.defs</a:t>
            </a:r>
          </a:p>
          <a:p>
            <a:pPr indent="-298450" lvl="1" marL="914400" rtl="0">
              <a:lnSpc>
                <a:spcPct val="115000"/>
              </a:lnSpc>
              <a:spcBef>
                <a:spcPts val="0"/>
              </a:spcBef>
              <a:buClr>
                <a:schemeClr val="dk1"/>
              </a:buClr>
              <a:buSzPct val="100000"/>
              <a:buChar char="○"/>
            </a:pPr>
            <a:r>
              <a:rPr lang="en">
                <a:solidFill>
                  <a:schemeClr val="dk1"/>
                </a:solidFill>
              </a:rPr>
              <a:t>The last 2 can be set in /etc/default/useradd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Lets look at one example.  Here is an excerpt from my /etc/shadow.  My password was changed on Monday, Oct 6th.  16349*24*60*60 then throw that into a UNIX epoch converter to get Monday, Oct 6th.  What is 30 days from that?  Wed, 05 Nov.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What’s 7 days before Wed. Nov 5th?  Wed, Oct. 29th.</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Question: What is a password hash, or a cryptographic hash?  Why do we store that instead of the plain-text password?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What’s 3 days after Wed, 05 Nov? Sat. Nov 8th.  Got the hang of it?  Good… there is a quiz question on this.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Okay, moving onto a how we enforce password complexity.  Remember this slide from earlier?  PAM is involved whenever you type a username and password on a UNIX machine itself.  It is also involved when you change your password.</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PAM on Linux is about as easy to understand as a quantum physics, but we need to understand it a little to modify behavior of password changes.  PAM can be thought of as a collection of modules that come together to build a cohesive authentication system.  Modules are grouped around common tasks, which are referred to as auth, account, session, and password.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Auth - a module that identifies users and group memberships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Account - a module that enforces login restrictions, such as date &amp; time, number of simultaneous logins, etc… example use is to limit root login to console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b="1" lang="en">
                <a:solidFill>
                  <a:schemeClr val="dk1"/>
                </a:solidFill>
              </a:rPr>
              <a:t>Important: Point out that /etc/pam.d/system-auth is symlinked to /etc/pam.d/system-auth-ac and that if we are going to modify it, we should make a copy of system-auth-ac to /etc/pam.d/system-auth-local and symlink it to /etc/pam.d/system-auth.</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b="1">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The format is rather simple here and is delimited by colons.  The first column means allow or deny… if it is a negative that means deny, plus means allow.  Next column is the user.  The third column is where they are coming from.  So this statement means deny everyone.  Whoops!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The format is rather simple here and is delimited by colons.  The first column means allow or deny… if it is a negative that means deny, plus means allow.  Next column is the user.  The third column is where they are coming from.  So this statement means deny everyone.  Whoops!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b="1">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b="1">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These are some of the threats to passwords that we need to mitigate.  Password hashes can be stolen from this /etc/shadow file by a process that running as root which becomes compromised.  In the past, this has notoriously happened to daemons such as bind, which handles DNS requests, or Apache, which handles HTTP requests.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52" name="Shape 2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Session - a module that is invoked before or after the user is granted access and takes care of some task, for example creating a users home directory if it doesn’t exist or mounting it</a:t>
            </a: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b="1" lang="en">
                <a:solidFill>
                  <a:schemeClr val="dk1"/>
                </a:solidFill>
              </a:rPr>
              <a:t>IGNORE THIS STUFF… It is mostly old and broken out in a more clear manner in the following slides now. </a:t>
            </a:r>
          </a:p>
          <a:p>
            <a:pPr lvl="0" rtl="0">
              <a:lnSpc>
                <a:spcPct val="115000"/>
              </a:lnSpc>
              <a:spcBef>
                <a:spcPts val="0"/>
              </a:spcBef>
              <a:buNone/>
            </a:pPr>
            <a:r>
              <a:t/>
            </a:r>
            <a:endParaRPr b="1">
              <a:solidFill>
                <a:schemeClr val="dk1"/>
              </a:solidFill>
            </a:endParaRPr>
          </a:p>
          <a:p>
            <a:pPr lvl="0" rtl="0">
              <a:lnSpc>
                <a:spcPct val="115000"/>
              </a:lnSpc>
              <a:spcBef>
                <a:spcPts val="0"/>
              </a:spcBef>
              <a:buNone/>
            </a:pPr>
            <a:r>
              <a:rPr lang="en">
                <a:solidFill>
                  <a:schemeClr val="dk1"/>
                </a:solidFill>
              </a:rPr>
              <a:t>Password - a module invoked when the a password is being changed.</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b="1" lang="en" sz="1200">
                <a:solidFill>
                  <a:srgbClr val="666666"/>
                </a:solidFill>
                <a:latin typeface="Trebuchet MS"/>
                <a:ea typeface="Trebuchet MS"/>
                <a:cs typeface="Trebuchet MS"/>
                <a:sym typeface="Trebuchet MS"/>
              </a:rPr>
              <a:t>Example 2: Enforcing Password Complexity &amp; Preventing Reuse</a:t>
            </a:r>
          </a:p>
          <a:p>
            <a:pPr indent="-298450" lvl="1" marL="914400" rtl="0">
              <a:lnSpc>
                <a:spcPct val="115000"/>
              </a:lnSpc>
              <a:spcBef>
                <a:spcPts val="0"/>
              </a:spcBef>
              <a:buClr>
                <a:schemeClr val="dk1"/>
              </a:buClr>
              <a:buSzPct val="100000"/>
              <a:buChar char="○"/>
            </a:pPr>
            <a:r>
              <a:rPr lang="en">
                <a:solidFill>
                  <a:schemeClr val="dk1"/>
                </a:solidFill>
              </a:rPr>
              <a:t>On Linux, each service gets its own file, and the configuration for a specific service can include other files.  By default, most services import either system-auth or password-auth.</a:t>
            </a:r>
            <a:br>
              <a:rPr lang="en">
                <a:solidFill>
                  <a:schemeClr val="dk1"/>
                </a:solidFill>
              </a:rPr>
            </a:br>
            <a:br>
              <a:rPr lang="en">
                <a:solidFill>
                  <a:schemeClr val="dk1"/>
                </a:solidFill>
              </a:rPr>
            </a:br>
          </a:p>
          <a:p>
            <a:pPr indent="-298450" lvl="1" marL="914400" rtl="0">
              <a:lnSpc>
                <a:spcPct val="115000"/>
              </a:lnSpc>
              <a:spcBef>
                <a:spcPts val="0"/>
              </a:spcBef>
              <a:buClr>
                <a:schemeClr val="dk1"/>
              </a:buClr>
              <a:buSzPct val="100000"/>
              <a:buChar char="○"/>
            </a:pPr>
            <a:r>
              <a:rPr lang="en">
                <a:solidFill>
                  <a:schemeClr val="dk1"/>
                </a:solidFill>
              </a:rPr>
              <a:t>For right now, we are most interested in making modifications to modules that allow users to adjust their password.  In particular, we want to enable the cracklib module which checks for password strength.  Looking at, password-auth we can see that cracklib is already enabled.  The stuff to the right of it, is options, or parameters passed to that module.</a:t>
            </a:r>
            <a:br>
              <a:rPr lang="en">
                <a:solidFill>
                  <a:schemeClr val="dk1"/>
                </a:solidFill>
              </a:rPr>
            </a:br>
            <a:br>
              <a:rPr lang="en">
                <a:solidFill>
                  <a:schemeClr val="dk1"/>
                </a:solidFill>
              </a:rPr>
            </a:br>
          </a:p>
          <a:p>
            <a:pPr indent="-298450" lvl="1" marL="914400" rtl="0">
              <a:lnSpc>
                <a:spcPct val="115000"/>
              </a:lnSpc>
              <a:spcBef>
                <a:spcPts val="0"/>
              </a:spcBef>
              <a:buClr>
                <a:schemeClr val="dk1"/>
              </a:buClr>
              <a:buSzPct val="100000"/>
              <a:buChar char="○"/>
            </a:pPr>
            <a:r>
              <a:rPr lang="en">
                <a:solidFill>
                  <a:schemeClr val="dk1"/>
                </a:solidFill>
              </a:rPr>
              <a:t>It is important to note that redhat has their own authentication configuration tool, that doesn’t support modification to password policies.  It will automatically blow away this file (as they state).  In actuality, it writes to system-auth-ac which is just a symlink.</a:t>
            </a:r>
            <a:br>
              <a:rPr lang="en">
                <a:solidFill>
                  <a:schemeClr val="dk1"/>
                </a:solidFill>
              </a:rPr>
            </a:br>
          </a:p>
          <a:p>
            <a:pPr indent="-298450" lvl="1" marL="914400" rtl="0">
              <a:lnSpc>
                <a:spcPct val="115000"/>
              </a:lnSpc>
              <a:spcBef>
                <a:spcPts val="0"/>
              </a:spcBef>
              <a:buClr>
                <a:schemeClr val="dk1"/>
              </a:buClr>
              <a:buSzPct val="100000"/>
              <a:buChar char="○"/>
            </a:pPr>
            <a:r>
              <a:rPr lang="en">
                <a:solidFill>
                  <a:schemeClr val="dk1"/>
                </a:solidFill>
              </a:rPr>
              <a:t>The way cracklib works, is that it will only return with a success if the password meets a certain strength criteria as defined by the special options passed in.  By default it will check against dictionary passwords, compare to the previous password, etc.</a:t>
            </a:r>
            <a:br>
              <a:rPr lang="en">
                <a:solidFill>
                  <a:schemeClr val="dk1"/>
                </a:solidFill>
              </a:rPr>
            </a:br>
          </a:p>
          <a:p>
            <a:pPr indent="-298450" lvl="1" marL="914400" rtl="0">
              <a:lnSpc>
                <a:spcPct val="115000"/>
              </a:lnSpc>
              <a:spcBef>
                <a:spcPts val="0"/>
              </a:spcBef>
              <a:buClr>
                <a:schemeClr val="dk1"/>
              </a:buClr>
              <a:buSzPct val="100000"/>
              <a:buChar char="○"/>
            </a:pPr>
            <a:r>
              <a:rPr lang="en">
                <a:solidFill>
                  <a:schemeClr val="dk1"/>
                </a:solidFill>
              </a:rPr>
              <a:t>We can adjust its behavior using a few settings, these are:</a:t>
            </a:r>
          </a:p>
          <a:p>
            <a:pPr indent="-298450" lvl="2" marL="1371600" rtl="0">
              <a:lnSpc>
                <a:spcPct val="115000"/>
              </a:lnSpc>
              <a:spcBef>
                <a:spcPts val="0"/>
              </a:spcBef>
              <a:buClr>
                <a:schemeClr val="dk1"/>
              </a:buClr>
              <a:buSzPct val="100000"/>
              <a:buChar char="■"/>
            </a:pPr>
            <a:r>
              <a:rPr lang="en">
                <a:solidFill>
                  <a:schemeClr val="dk1"/>
                </a:solidFill>
              </a:rPr>
              <a:t>minlen - number of character credits for the minimal password length</a:t>
            </a:r>
          </a:p>
          <a:p>
            <a:pPr indent="-298450" lvl="3" marL="1828800" rtl="0">
              <a:lnSpc>
                <a:spcPct val="115000"/>
              </a:lnSpc>
              <a:spcBef>
                <a:spcPts val="0"/>
              </a:spcBef>
              <a:buClr>
                <a:schemeClr val="dk1"/>
              </a:buClr>
              <a:buSzPct val="100000"/>
              <a:buChar char="●"/>
            </a:pPr>
            <a:r>
              <a:rPr lang="en">
                <a:solidFill>
                  <a:schemeClr val="dk1"/>
                </a:solidFill>
              </a:rPr>
              <a:t>The default minlength is 6, way too short</a:t>
            </a:r>
          </a:p>
          <a:p>
            <a:pPr indent="-298450" lvl="3" marL="1828800" rtl="0">
              <a:lnSpc>
                <a:spcPct val="115000"/>
              </a:lnSpc>
              <a:spcBef>
                <a:spcPts val="0"/>
              </a:spcBef>
              <a:buClr>
                <a:schemeClr val="dk1"/>
              </a:buClr>
              <a:buSzPct val="100000"/>
              <a:buChar char="●"/>
            </a:pPr>
            <a:r>
              <a:rPr lang="en">
                <a:solidFill>
                  <a:schemeClr val="dk1"/>
                </a:solidFill>
              </a:rPr>
              <a:t>Each character class gets 1 credit</a:t>
            </a:r>
          </a:p>
          <a:p>
            <a:pPr indent="-228600" lvl="3" marL="1828800" rtl="0">
              <a:lnSpc>
                <a:spcPct val="115000"/>
              </a:lnSpc>
              <a:spcBef>
                <a:spcPts val="0"/>
              </a:spcBef>
              <a:buClr>
                <a:schemeClr val="dk1"/>
              </a:buClr>
              <a:buChar char="●"/>
            </a:pPr>
            <a:r>
              <a:rPr lang="en">
                <a:solidFill>
                  <a:schemeClr val="dk1"/>
                </a:solidFill>
              </a:rPr>
              <a:t>character classes are "lcredit", "ucredit", "dcredit", and "ocredit"</a:t>
            </a:r>
          </a:p>
          <a:p>
            <a:pPr indent="-228600" lvl="3" marL="1828800" rtl="0">
              <a:lnSpc>
                <a:spcPct val="115000"/>
              </a:lnSpc>
              <a:spcBef>
                <a:spcPts val="0"/>
              </a:spcBef>
              <a:buClr>
                <a:schemeClr val="dk1"/>
              </a:buClr>
              <a:buChar char="●"/>
            </a:pPr>
            <a:r>
              <a:rPr lang="en">
                <a:solidFill>
                  <a:schemeClr val="dk1"/>
                </a:solidFill>
              </a:rPr>
              <a:t>dcredit=2, etc… minlen=15</a:t>
            </a:r>
          </a:p>
          <a:p>
            <a:pPr indent="-298450" lvl="2" marL="1371600" rtl="0">
              <a:lnSpc>
                <a:spcPct val="115000"/>
              </a:lnSpc>
              <a:spcBef>
                <a:spcPts val="0"/>
              </a:spcBef>
              <a:buClr>
                <a:schemeClr val="dk1"/>
              </a:buClr>
              <a:buSzPct val="100000"/>
              <a:buChar char="■"/>
            </a:pPr>
            <a:r>
              <a:rPr lang="en">
                <a:solidFill>
                  <a:schemeClr val="dk1"/>
                </a:solidFill>
              </a:rPr>
              <a:t>difok - number of characters that must differ from the old password, default is 5</a:t>
            </a:r>
            <a:br>
              <a:rPr lang="en">
                <a:solidFill>
                  <a:schemeClr val="dk1"/>
                </a:solidFill>
              </a:rPr>
            </a:br>
          </a:p>
          <a:p>
            <a:pPr indent="-298450" lvl="1" marL="914400" rtl="0">
              <a:lnSpc>
                <a:spcPct val="115000"/>
              </a:lnSpc>
              <a:spcBef>
                <a:spcPts val="0"/>
              </a:spcBef>
              <a:buClr>
                <a:schemeClr val="dk1"/>
              </a:buClr>
              <a:buSzPct val="100000"/>
              <a:buChar char="○"/>
            </a:pPr>
            <a:r>
              <a:rPr lang="en">
                <a:solidFill>
                  <a:schemeClr val="dk1"/>
                </a:solidFill>
              </a:rPr>
              <a:t>If we want to keep password (hash) history, we have to modify the pam_unix module… this module implements the standard unix behavior of storing passwords in flat files like /etc/passwd or /etc/shadow.  To enable history, we need to give it the remember flag.</a:t>
            </a:r>
          </a:p>
          <a:p>
            <a:pPr indent="-298450" lvl="2" marL="1371600" rtl="0">
              <a:lnSpc>
                <a:spcPct val="115000"/>
              </a:lnSpc>
              <a:spcBef>
                <a:spcPts val="0"/>
              </a:spcBef>
              <a:buClr>
                <a:schemeClr val="dk1"/>
              </a:buClr>
              <a:buSzPct val="100000"/>
              <a:buChar char="■"/>
            </a:pPr>
            <a:r>
              <a:rPr lang="en">
                <a:solidFill>
                  <a:schemeClr val="dk1"/>
                </a:solidFill>
              </a:rPr>
              <a:t>remember = 5</a:t>
            </a:r>
            <a:br>
              <a:rPr lang="en">
                <a:solidFill>
                  <a:schemeClr val="dk1"/>
                </a:solidFill>
              </a:rPr>
            </a:br>
          </a:p>
          <a:p>
            <a:pPr indent="-228600" lvl="1" marL="914400" rtl="0">
              <a:lnSpc>
                <a:spcPct val="115000"/>
              </a:lnSpc>
              <a:spcBef>
                <a:spcPts val="0"/>
              </a:spcBef>
              <a:buClr>
                <a:schemeClr val="dk1"/>
              </a:buClr>
              <a:buChar char="○"/>
            </a:pPr>
            <a:r>
              <a:rPr lang="en">
                <a:solidFill>
                  <a:schemeClr val="dk1"/>
                </a:solidFill>
              </a:rPr>
              <a:t>pam_cracklib.so try_first_pass retry=3 minlen=19 ocredit=2 dcredit=2 ucredit=2 minclass=2</a:t>
            </a: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b="1">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These are the basic checks cracklib automatically does for you when a password is changed.  If there is a yes to any of these, NON root users will be asked to try again!  Your password may fail for multiple reasons and cracklib will let you know.</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b="1" lang="en">
                <a:solidFill>
                  <a:schemeClr val="dk1"/>
                </a:solidFill>
              </a:rPr>
              <a:t>Question:</a:t>
            </a:r>
            <a:r>
              <a:rPr lang="en">
                <a:solidFill>
                  <a:schemeClr val="dk1"/>
                </a:solidFill>
              </a:rPr>
              <a:t> What is a palindrome, and why check for it?</a:t>
            </a:r>
          </a:p>
          <a:p>
            <a:pPr lvl="0" marR="0" rtl="0" algn="l">
              <a:lnSpc>
                <a:spcPct val="115000"/>
              </a:lnSpc>
              <a:spcBef>
                <a:spcPts val="0"/>
              </a:spcBef>
              <a:spcAft>
                <a:spcPts val="0"/>
              </a:spcAft>
              <a:buNone/>
            </a:pPr>
            <a:r>
              <a:rPr b="1" lang="en">
                <a:solidFill>
                  <a:schemeClr val="dk1"/>
                </a:solidFill>
              </a:rPr>
              <a:t>Answer: </a:t>
            </a:r>
            <a:r>
              <a:rPr lang="en">
                <a:solidFill>
                  <a:schemeClr val="dk1"/>
                </a:solidFill>
              </a:rPr>
              <a:t>Palindromes in other languages don’t show up in the english dictionaries.  Even english palindromes sometimes don’t show up in the dictionary, like murdrum.</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Clr>
                <a:schemeClr val="dk1"/>
              </a:buClr>
              <a:buSzPct val="100000"/>
              <a:buFont typeface="Arial"/>
              <a:buNone/>
            </a:pPr>
            <a:r>
              <a:rPr b="1" lang="en">
                <a:solidFill>
                  <a:schemeClr val="dk1"/>
                </a:solidFill>
              </a:rPr>
              <a:t>Question:</a:t>
            </a:r>
            <a:r>
              <a:rPr lang="en">
                <a:solidFill>
                  <a:schemeClr val="dk1"/>
                </a:solidFill>
              </a:rPr>
              <a:t> What does check #7 mean? </a:t>
            </a:r>
            <a:br>
              <a:rPr lang="en">
                <a:solidFill>
                  <a:schemeClr val="dk1"/>
                </a:solidFill>
              </a:rPr>
            </a:br>
            <a:r>
              <a:rPr lang="en">
                <a:solidFill>
                  <a:schemeClr val="dk1"/>
                </a:solidFill>
              </a:rPr>
              <a:t>murdrum = 3 unique characters</a:t>
            </a:r>
          </a:p>
          <a:p>
            <a:pPr lvl="0" marR="0" rtl="0" algn="l">
              <a:lnSpc>
                <a:spcPct val="115000"/>
              </a:lnSpc>
              <a:spcBef>
                <a:spcPts val="0"/>
              </a:spcBef>
              <a:spcAft>
                <a:spcPts val="0"/>
              </a:spcAft>
              <a:buClr>
                <a:schemeClr val="dk1"/>
              </a:buClr>
              <a:buSzPct val="100000"/>
              <a:buFont typeface="Arial"/>
              <a:buNone/>
            </a:pPr>
            <a:r>
              <a:rPr lang="en">
                <a:solidFill>
                  <a:schemeClr val="dk1"/>
                </a:solidFill>
              </a:rPr>
              <a:t>thrsprrr = 5 unique characters</a:t>
            </a:r>
          </a:p>
          <a:p>
            <a:pPr lvl="0" marR="0" rtl="0" algn="l">
              <a:lnSpc>
                <a:spcPct val="115000"/>
              </a:lnSpc>
              <a:spcBef>
                <a:spcPts val="0"/>
              </a:spcBef>
              <a:spcAft>
                <a:spcPts val="0"/>
              </a:spcAft>
              <a:buNone/>
            </a:pPr>
            <a:r>
              <a:rPr lang="en">
                <a:solidFill>
                  <a:schemeClr val="dk1"/>
                </a:solidFill>
              </a:rPr>
              <a:t>thrsrrrr = 4 unique characters</a:t>
            </a:r>
          </a:p>
          <a:p>
            <a:pPr lvl="0" marR="0" rtl="0" algn="l">
              <a:lnSpc>
                <a:spcPct val="115000"/>
              </a:lnSpc>
              <a:spcBef>
                <a:spcPts val="0"/>
              </a:spcBef>
              <a:spcAft>
                <a:spcPts val="0"/>
              </a:spcAft>
              <a:buClr>
                <a:schemeClr val="dk1"/>
              </a:buClr>
              <a:buSzPct val="100000"/>
              <a:buFont typeface="Arial"/>
              <a:buNone/>
            </a:pPr>
            <a:r>
              <a:rPr lang="en">
                <a:solidFill>
                  <a:schemeClr val="dk1"/>
                </a:solidFill>
              </a:rPr>
              <a:t>The number of minimum characters can’t be changed… argh</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b="1" lang="en">
                <a:solidFill>
                  <a:schemeClr val="dk1"/>
                </a:solidFill>
              </a:rPr>
              <a:t>NOTE: </a:t>
            </a:r>
            <a:r>
              <a:rPr lang="en">
                <a:solidFill>
                  <a:schemeClr val="dk1"/>
                </a:solidFill>
              </a:rPr>
              <a:t>#8 is optional and must be explicitly enabled</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We as systems administrators get to change the defaults here and tweak things a bit…. yay!</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3" name="Shape 293"/>
        <p:cNvGrpSpPr/>
        <p:nvPr/>
      </p:nvGrpSpPr>
      <p:grpSpPr>
        <a:xfrm>
          <a:off x="0" y="0"/>
          <a:ext cx="0" cy="0"/>
          <a:chOff x="0" y="0"/>
          <a:chExt cx="0" cy="0"/>
        </a:xfrm>
      </p:grpSpPr>
      <p:sp>
        <p:nvSpPr>
          <p:cNvPr id="294" name="Shape 29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95" name="Shape 29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Question: </a:t>
            </a:r>
            <a:r>
              <a:rPr lang="en">
                <a:solidFill>
                  <a:schemeClr val="dk1"/>
                </a:solidFill>
              </a:rPr>
              <a:t>What does the minimal length mean, what is this enforcing?  Try it!</a:t>
            </a:r>
          </a:p>
          <a:p>
            <a:pPr lvl="0" marR="0" rtl="0" algn="l">
              <a:lnSpc>
                <a:spcPct val="115000"/>
              </a:lnSpc>
              <a:spcBef>
                <a:spcPts val="0"/>
              </a:spcBef>
              <a:spcAft>
                <a:spcPts val="0"/>
              </a:spcAft>
              <a:buNone/>
            </a:pPr>
            <a:r>
              <a:rPr lang="en">
                <a:solidFill>
                  <a:schemeClr val="dk1"/>
                </a:solidFill>
              </a:rPr>
              <a:t>/etc/security/pwquality.conf</a:t>
            </a:r>
            <a:br>
              <a:rPr lang="en">
                <a:solidFill>
                  <a:schemeClr val="dk1"/>
                </a:solidFill>
              </a:rPr>
            </a:br>
            <a:r>
              <a:rPr lang="en">
                <a:solidFill>
                  <a:schemeClr val="dk1"/>
                </a:solidFill>
              </a:rPr>
              <a:t>minlin = 3</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b="1" lang="en">
                <a:solidFill>
                  <a:schemeClr val="dk1"/>
                </a:solidFill>
              </a:rPr>
              <a:t>Answer:</a:t>
            </a:r>
            <a:r>
              <a:rPr lang="en">
                <a:solidFill>
                  <a:schemeClr val="dk1"/>
                </a:solidFill>
              </a:rPr>
              <a:t> pwquality has a hard coded minimal length not matter what the configuration of 6.</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We as systems administrators get to change the defaults here and tweak things a bit…. yay!</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difok controls the number of characters that must be different from the old password (Res7$2u2).</a:t>
            </a:r>
          </a:p>
          <a:p>
            <a:pPr lvl="0" marR="0" rtl="0" algn="l">
              <a:lnSpc>
                <a:spcPct val="115000"/>
              </a:lnSpc>
              <a:spcBef>
                <a:spcPts val="0"/>
              </a:spcBef>
              <a:spcAft>
                <a:spcPts val="0"/>
              </a:spcAft>
              <a:buNone/>
            </a:pPr>
            <a:r>
              <a:rPr lang="en">
                <a:solidFill>
                  <a:schemeClr val="dk1"/>
                </a:solidFill>
              </a:rPr>
              <a:t>retry controls the number of tries someone can attempt to get it right without having to restart the password change process again.</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lang="en">
                <a:solidFill>
                  <a:schemeClr val="dk1"/>
                </a:solidFill>
              </a:rPr>
              <a:t>RESET IT BACK!!</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We as systems administrators get to change the defaults here and tweak things a bit…. yay!</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19" name="Shape 3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Okay, so don’t actually run this… but you get the idea right?  Lets go back to the minlen stuff now.</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How do we mitigate these threats…. one way, is to do what ancient civilizations did when they feared someone… sacrifice them to the volcano gods. </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3" name="Shape 323"/>
        <p:cNvGrpSpPr/>
        <p:nvPr/>
      </p:nvGrpSpPr>
      <p:grpSpPr>
        <a:xfrm>
          <a:off x="0" y="0"/>
          <a:ext cx="0" cy="0"/>
          <a:chOff x="0" y="0"/>
          <a:chExt cx="0" cy="0"/>
        </a:xfrm>
      </p:grpSpPr>
      <p:sp>
        <p:nvSpPr>
          <p:cNvPr id="324" name="Shape 32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25" name="Shape 3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Perhaps minlen doesn’t behave exactly as we would expect it to… this has to do with the fact that minlen is actually the minimum length after credits have been given.  What do I mean by credits?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31" name="Shape 33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Let’s look at it this way.  The first password we entered was 9 characters, clearly less than 10 right?  Heres the deal.  Cracklib gives credit for using 1 of each character class, of which there is three… lowercase, uppercase, digits and other.  So here, there is 1 credit for using lowercase.</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5" name="Shape 335"/>
        <p:cNvGrpSpPr/>
        <p:nvPr/>
      </p:nvGrpSpPr>
      <p:grpSpPr>
        <a:xfrm>
          <a:off x="0" y="0"/>
          <a:ext cx="0" cy="0"/>
          <a:chOff x="0" y="0"/>
          <a:chExt cx="0" cy="0"/>
        </a:xfrm>
      </p:grpSpPr>
      <p:sp>
        <p:nvSpPr>
          <p:cNvPr id="336" name="Shape 33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37" name="Shape 33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43" name="Shape 34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What about the 3rd password?  Clearly 8 characters is still less than 10 right?  Well… we give this one 1 credits for having lowercase and 1 credit for having numbers.  This brings us to a total length of 10.</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7" name="Shape 347"/>
        <p:cNvGrpSpPr/>
        <p:nvPr/>
      </p:nvGrpSpPr>
      <p:grpSpPr>
        <a:xfrm>
          <a:off x="0" y="0"/>
          <a:ext cx="0" cy="0"/>
          <a:chOff x="0" y="0"/>
          <a:chExt cx="0" cy="0"/>
        </a:xfrm>
      </p:grpSpPr>
      <p:sp>
        <p:nvSpPr>
          <p:cNvPr id="348" name="Shape 34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49" name="Shape 34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Clearly, the cracklib developers are on some kind of… well… crack… lib.</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We as systems administrators get to change the defaults here and tweak things a bit…. yay!</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61" name="Shape 36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Clearly this works to the user’s advantage.  This meets the minimum length of 10 characters.  pwquality clearly gave 2 credits for the digit in this password right?  Are you sure?</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5" name="Shape 365"/>
        <p:cNvGrpSpPr/>
        <p:nvPr/>
      </p:nvGrpSpPr>
      <p:grpSpPr>
        <a:xfrm>
          <a:off x="0" y="0"/>
          <a:ext cx="0" cy="0"/>
          <a:chOff x="0" y="0"/>
          <a:chExt cx="0" cy="0"/>
        </a:xfrm>
      </p:grpSpPr>
      <p:sp>
        <p:nvSpPr>
          <p:cNvPr id="366" name="Shape 36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67" name="Shape 3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Answer:</a:t>
            </a:r>
            <a:r>
              <a:rPr lang="en">
                <a:solidFill>
                  <a:schemeClr val="dk1"/>
                </a:solidFill>
              </a:rPr>
              <a:t> This is a really tricky subtly of the cracklib library, clearly documented in the man page, but only understandable after reading it at least 5 times and then going through the source code.  What is happening is that cracklib is giving one credit for each character UP TO to maximum specified, so in this case the maximum specified for digits is 2 and we don’t give any credits for using lowercase.  The first password wasn’t satisfied, its length was 9, whereas with the second 1 it was 10.</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1" name="Shape 371"/>
        <p:cNvGrpSpPr/>
        <p:nvPr/>
      </p:nvGrpSpPr>
      <p:grpSpPr>
        <a:xfrm>
          <a:off x="0" y="0"/>
          <a:ext cx="0" cy="0"/>
          <a:chOff x="0" y="0"/>
          <a:chExt cx="0" cy="0"/>
        </a:xfrm>
      </p:grpSpPr>
      <p:sp>
        <p:nvSpPr>
          <p:cNvPr id="372" name="Shape 37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73" name="Shape 3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Answer:</a:t>
            </a:r>
            <a:r>
              <a:rPr lang="en">
                <a:solidFill>
                  <a:schemeClr val="dk1"/>
                </a:solidFill>
              </a:rPr>
              <a:t> It is important to note that using a negative number in the credits field means the number of characters from that class that are required to appear in the password.  So here we used a -2 for digit credits and passwords must have at least 2 digits.</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7" name="Shape 377"/>
        <p:cNvGrpSpPr/>
        <p:nvPr/>
      </p:nvGrpSpPr>
      <p:grpSpPr>
        <a:xfrm>
          <a:off x="0" y="0"/>
          <a:ext cx="0" cy="0"/>
          <a:chOff x="0" y="0"/>
          <a:chExt cx="0" cy="0"/>
        </a:xfrm>
      </p:grpSpPr>
      <p:sp>
        <p:nvSpPr>
          <p:cNvPr id="378" name="Shape 37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79" name="Shape 37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100000"/>
              <a:buFont typeface="Arial"/>
              <a:buNone/>
            </a:pPr>
            <a:r>
              <a:rPr lang="en">
                <a:solidFill>
                  <a:schemeClr val="dk1"/>
                </a:solidFill>
              </a:rPr>
              <a:t>So the solution is simple then right, unplug the power, toss the machine in a volcano and now it is safe and secure!</a:t>
            </a: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3" name="Shape 383"/>
        <p:cNvGrpSpPr/>
        <p:nvPr/>
      </p:nvGrpSpPr>
      <p:grpSpPr>
        <a:xfrm>
          <a:off x="0" y="0"/>
          <a:ext cx="0" cy="0"/>
          <a:chOff x="0" y="0"/>
          <a:chExt cx="0" cy="0"/>
        </a:xfrm>
      </p:grpSpPr>
      <p:sp>
        <p:nvSpPr>
          <p:cNvPr id="384" name="Shape 38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85" name="Shape 38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Answer:</a:t>
            </a:r>
            <a:r>
              <a:rPr lang="en">
                <a:solidFill>
                  <a:schemeClr val="dk1"/>
                </a:solidFill>
              </a:rPr>
              <a:t> The minclass argument enforces that we must have at least 3 classes, regardless of the length of the password.</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9" name="Shape 389"/>
        <p:cNvGrpSpPr/>
        <p:nvPr/>
      </p:nvGrpSpPr>
      <p:grpSpPr>
        <a:xfrm>
          <a:off x="0" y="0"/>
          <a:ext cx="0" cy="0"/>
          <a:chOff x="0" y="0"/>
          <a:chExt cx="0" cy="0"/>
        </a:xfrm>
      </p:grpSpPr>
      <p:sp>
        <p:nvSpPr>
          <p:cNvPr id="390" name="Shape 39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91" name="Shape 3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solidFill>
                  <a:schemeClr val="dk1"/>
                </a:solidFill>
              </a:rPr>
              <a:t>minlen=18 ocredit=2 dcredit=2 ucredit=2 minclass=2</a:t>
            </a:r>
          </a:p>
          <a:p>
            <a:pPr lvl="0" marR="0" rtl="0" algn="l">
              <a:lnSpc>
                <a:spcPct val="115000"/>
              </a:lnSpc>
              <a:spcBef>
                <a:spcPts val="0"/>
              </a:spcBef>
              <a:spcAft>
                <a:spcPts val="0"/>
              </a:spcAft>
              <a:buNone/>
            </a:pPr>
            <a:r>
              <a:rPr lang="en">
                <a:solidFill>
                  <a:schemeClr val="dk1"/>
                </a:solidFill>
              </a:rPr>
              <a:t>or</a:t>
            </a:r>
          </a:p>
          <a:p>
            <a:pPr lvl="0" marR="0" rtl="0" algn="l">
              <a:lnSpc>
                <a:spcPct val="115000"/>
              </a:lnSpc>
              <a:spcBef>
                <a:spcPts val="0"/>
              </a:spcBef>
              <a:spcAft>
                <a:spcPts val="0"/>
              </a:spcAft>
              <a:buNone/>
            </a:pPr>
            <a:r>
              <a:rPr lang="en">
                <a:solidFill>
                  <a:schemeClr val="dk1"/>
                </a:solidFill>
              </a:rPr>
              <a:t>minlen=15 ocredit=2 dcredit=2 ucredit=2 minclass=2</a:t>
            </a:r>
          </a:p>
          <a:p>
            <a:pPr lvl="0" marR="0" rtl="0" algn="l">
              <a:lnSpc>
                <a:spcPct val="115000"/>
              </a:lnSpc>
              <a:spcBef>
                <a:spcPts val="0"/>
              </a:spcBef>
              <a:spcAft>
                <a:spcPts val="0"/>
              </a:spcAft>
              <a:buNone/>
            </a:pPr>
            <a:r>
              <a:t/>
            </a:r>
            <a:endParaRPr>
              <a:solidFill>
                <a:schemeClr val="dk1"/>
              </a:solidFill>
            </a:endParaRPr>
          </a:p>
          <a:p>
            <a:pPr lvl="0" marR="0" rtl="0" algn="l">
              <a:lnSpc>
                <a:spcPct val="115000"/>
              </a:lnSpc>
              <a:spcBef>
                <a:spcPts val="0"/>
              </a:spcBef>
              <a:spcAft>
                <a:spcPts val="0"/>
              </a:spcAft>
              <a:buNone/>
            </a:pPr>
            <a:r>
              <a:rPr lang="en">
                <a:solidFill>
                  <a:schemeClr val="dk1"/>
                </a:solidFill>
              </a:rPr>
              <a:t>note, this will require the passphrase to have an extra character class in it… although, it may not really be needed.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Okay… I’m being a bit silly here, but some sysadmins do go to the extreme and make a machine so hard to use that nobody can use the darn thing and it would be better if they just threw it into a volcano and saved everyone the frustration of having to deal with it.</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So we can’t go to the extreme on this.  What can we do.  Could we try setting and enforcing a password policy?  </a:t>
            </a:r>
          </a:p>
          <a:p>
            <a:pPr indent="0" lvl="0" marL="0" rtl="0">
              <a:lnSpc>
                <a:spcPct val="115000"/>
              </a:lnSpc>
              <a:spcBef>
                <a:spcPts val="0"/>
              </a:spcBef>
              <a:buNone/>
            </a:pPr>
            <a:r>
              <a:rPr b="1" lang="en">
                <a:solidFill>
                  <a:schemeClr val="dk1"/>
                </a:solidFill>
              </a:rPr>
              <a:t>Question:</a:t>
            </a:r>
            <a:r>
              <a:rPr lang="en">
                <a:solidFill>
                  <a:schemeClr val="dk1"/>
                </a:solidFill>
              </a:rPr>
              <a:t> </a:t>
            </a:r>
            <a:r>
              <a:rPr b="1" lang="en">
                <a:solidFill>
                  <a:schemeClr val="dk1"/>
                </a:solidFill>
              </a:rPr>
              <a:t>What should that password policy be?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We ask everyone to use the most secure passwords possible.  Just for reference the most secure password at this point in time  is one that is randomly generated by a computer program, 12 characters or longer, and is from a set of 94 characters (e.g. printable ASCII characters).  </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Anything aside from this is considered too weak.</a:t>
            </a:r>
          </a:p>
          <a:p>
            <a:pPr lvl="0" rtl="0">
              <a:lnSpc>
                <a:spcPct val="115000"/>
              </a:lnSpc>
              <a:spcBef>
                <a:spcPts val="0"/>
              </a:spcBef>
              <a:buNone/>
            </a:pPr>
            <a:r>
              <a:rPr lang="en">
                <a:solidFill>
                  <a:schemeClr val="dk1"/>
                </a:solidFill>
              </a:rPr>
              <a:t>    Raise of hands, be honest, how many of you actually have passwords like this?</a:t>
            </a:r>
          </a:p>
          <a:p>
            <a:pPr lvl="0" rtl="0">
              <a:lnSpc>
                <a:spcPct val="115000"/>
              </a:lnSpc>
              <a:spcBef>
                <a:spcPts val="0"/>
              </a:spcBef>
              <a:buNone/>
            </a:pPr>
            <a:r>
              <a:t/>
            </a:r>
            <a:endParaRPr>
              <a:solidFill>
                <a:schemeClr val="dk1"/>
              </a:solidFill>
            </a:endParaRPr>
          </a:p>
          <a:p>
            <a:pPr lvl="0" rtl="0">
              <a:lnSpc>
                <a:spcPct val="115000"/>
              </a:lnSpc>
              <a:spcBef>
                <a:spcPts val="0"/>
              </a:spcBef>
              <a:buNone/>
            </a:pPr>
            <a:r>
              <a:rPr b="1" lang="en">
                <a:solidFill>
                  <a:schemeClr val="dk1"/>
                </a:solidFill>
              </a:rPr>
              <a:t>Question: What happens if we enforce people to set passwords like this?  What do they do?  What would you do?</a:t>
            </a: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Lets talk about what makes a good password policy?  We’re not talking about root here, the root password is something you automatically generate with 12+ characters, per machine and store in a secured vault.</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This is very important to note, what I’m about to talk about applies to hashes that have been stolen from a shadow file.  It should be painstakingly clear that protecting this shadow file is one of the most important jobs of a UNIX / Linux system Administrator.  This actually turns out to be much harder than it sounds, especially when you scale up to hundreds of servers with users that all want to have a single username and password to remember for your organization.   One approach to scale this up is to create a cron job that will transfer the passwd and shadow files around nightly, but this is a major fail.</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How quickly can attackers guess passwords?</a:t>
            </a:r>
          </a:p>
          <a:p>
            <a:pPr lvl="0" rtl="0">
              <a:lnSpc>
                <a:spcPct val="115000"/>
              </a:lnSpc>
              <a:spcBef>
                <a:spcPts val="0"/>
              </a:spcBef>
              <a:buNone/>
            </a:pPr>
            <a:r>
              <a:t/>
            </a:r>
            <a:endParaRPr>
              <a:solidFill>
                <a:schemeClr val="dk1"/>
              </a:solidFill>
            </a:endParaRPr>
          </a:p>
          <a:p>
            <a:pPr indent="-298450" lvl="0" marL="457200" rtl="0">
              <a:lnSpc>
                <a:spcPct val="115000"/>
              </a:lnSpc>
              <a:spcBef>
                <a:spcPts val="0"/>
              </a:spcBef>
              <a:buClr>
                <a:schemeClr val="dk1"/>
              </a:buClr>
              <a:buSzPct val="100000"/>
              <a:buChar char="●"/>
            </a:pPr>
            <a:r>
              <a:rPr lang="en">
                <a:solidFill>
                  <a:schemeClr val="dk1"/>
                </a:solidFill>
              </a:rPr>
              <a:t>Modern desktop computers with decent graphics cards can generate anywhere from 1 - 9 billion hashes or password cracks per second.  This assumes that the password hash has been stolen.  </a:t>
            </a:r>
            <a:br>
              <a:rPr lang="en">
                <a:solidFill>
                  <a:schemeClr val="dk1"/>
                </a:solidFill>
              </a:rPr>
            </a:br>
          </a:p>
          <a:p>
            <a:pPr indent="-298450" lvl="0" marL="457200" rtl="0">
              <a:lnSpc>
                <a:spcPct val="115000"/>
              </a:lnSpc>
              <a:spcBef>
                <a:spcPts val="0"/>
              </a:spcBef>
              <a:buClr>
                <a:schemeClr val="dk1"/>
              </a:buClr>
              <a:buSzPct val="100000"/>
              <a:buChar char="●"/>
            </a:pPr>
            <a:r>
              <a:rPr lang="en">
                <a:solidFill>
                  <a:schemeClr val="dk1"/>
                </a:solidFill>
              </a:rPr>
              <a:t>Purpose built GPU cluster</a:t>
            </a:r>
            <a:br>
              <a:rPr lang="en">
                <a:solidFill>
                  <a:schemeClr val="dk1"/>
                </a:solidFill>
              </a:rPr>
            </a:br>
            <a:r>
              <a:rPr lang="en">
                <a:solidFill>
                  <a:schemeClr val="dk1"/>
                </a:solidFill>
              </a:rPr>
              <a:t>180 billion attempts per second for MD5, 63 billion/second for SHA1 and 20 billion/second for passwords hashed using the LM algorithm. So called “slow hash” algorithms fared better. The bcrypt (05) and sha512crypt permitted 71,000 and 364,000 per second, respectively.</a:t>
            </a:r>
            <a:br>
              <a:rPr lang="en">
                <a:solidFill>
                  <a:schemeClr val="dk1"/>
                </a:solidFill>
              </a:rPr>
            </a:br>
            <a:r>
              <a:rPr lang="en">
                <a:solidFill>
                  <a:schemeClr val="dk1"/>
                </a:solidFill>
              </a:rPr>
              <a:t>http://heim.ifi.uio.no/hennikl/passwords12/www_docs/Jeremi_Gosney_Password_Cracking_HPC_Passwords12.pdf</a:t>
            </a:r>
            <a:br>
              <a:rPr lang="en">
                <a:solidFill>
                  <a:schemeClr val="dk1"/>
                </a:solidFill>
              </a:rPr>
            </a:b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1pPr>
            <a:lvl2pPr lvl="1"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2pPr>
            <a:lvl3pPr lvl="2"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3pPr>
            <a:lvl4pPr lvl="3"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4pPr>
            <a:lvl5pPr lvl="4"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5pPr>
            <a:lvl6pPr lvl="5"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6pPr>
            <a:lvl7pPr lvl="6"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7pPr>
            <a:lvl8pPr lvl="7"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8pPr>
            <a:lvl9pPr lvl="8"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9pPr>
          </a:lstStyle>
          <a:p/>
        </p:txBody>
      </p:sp>
      <p:sp>
        <p:nvSpPr>
          <p:cNvPr id="10" name="Shape 10"/>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1pPr>
            <a:lvl2pPr lvl="1"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2pPr>
            <a:lvl3pPr lvl="2"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3pPr>
            <a:lvl4pPr lvl="3"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4pPr>
            <a:lvl5pPr lvl="4"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5pPr>
            <a:lvl6pPr lvl="5"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6pPr>
            <a:lvl7pPr lvl="6"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7pPr>
            <a:lvl8pPr lvl="7"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8pPr>
            <a:lvl9pPr lvl="8"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6" name="Shape 36"/>
        <p:cNvGrpSpPr/>
        <p:nvPr/>
      </p:nvGrpSpPr>
      <p:grpSpPr>
        <a:xfrm>
          <a:off x="0" y="0"/>
          <a:ext cx="0" cy="0"/>
          <a:chOff x="0" y="0"/>
          <a:chExt cx="0" cy="0"/>
        </a:xfrm>
      </p:grpSpPr>
      <p:sp>
        <p:nvSpPr>
          <p:cNvPr id="37" name="Shape 37"/>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8" name="Shape 38"/>
        <p:cNvGrpSpPr/>
        <p:nvPr/>
      </p:nvGrpSpPr>
      <p:grpSpPr>
        <a:xfrm>
          <a:off x="0" y="0"/>
          <a:ext cx="0" cy="0"/>
          <a:chOff x="0" y="0"/>
          <a:chExt cx="0" cy="0"/>
        </a:xfrm>
      </p:grpSpPr>
      <p:sp>
        <p:nvSpPr>
          <p:cNvPr id="39" name="Shape 39"/>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1"/>
              </a:buClr>
              <a:buSzPct val="100000"/>
              <a:buFont typeface="Arial"/>
              <a:buChar char="●"/>
              <a:defRPr sz="1800">
                <a:solidFill>
                  <a:schemeClr val="lt1"/>
                </a:solidFill>
              </a:defRPr>
            </a:lvl1pPr>
            <a:lvl2pPr lvl="1" rtl="0" algn="ctr">
              <a:lnSpc>
                <a:spcPct val="100000"/>
              </a:lnSpc>
              <a:spcBef>
                <a:spcPts val="0"/>
              </a:spcBef>
              <a:spcAft>
                <a:spcPts val="0"/>
              </a:spcAft>
              <a:buClr>
                <a:schemeClr val="lt1"/>
              </a:buClr>
              <a:buSzPct val="100000"/>
              <a:buFont typeface="Courier New"/>
              <a:buChar char="o"/>
              <a:defRPr sz="1800">
                <a:solidFill>
                  <a:schemeClr val="lt1"/>
                </a:solidFill>
              </a:defRPr>
            </a:lvl2pPr>
            <a:lvl3pPr lvl="2" rtl="0" algn="ctr">
              <a:lnSpc>
                <a:spcPct val="100000"/>
              </a:lnSpc>
              <a:spcBef>
                <a:spcPts val="0"/>
              </a:spcBef>
              <a:spcAft>
                <a:spcPts val="0"/>
              </a:spcAft>
              <a:buClr>
                <a:schemeClr val="lt1"/>
              </a:buClr>
              <a:buSzPct val="100000"/>
              <a:buFont typeface="Wingdings"/>
              <a:buChar char="§"/>
              <a:defRPr sz="1800">
                <a:solidFill>
                  <a:schemeClr val="lt1"/>
                </a:solidFill>
              </a:defRPr>
            </a:lvl3pPr>
            <a:lvl4pPr lvl="3" rtl="0" algn="ctr">
              <a:lnSpc>
                <a:spcPct val="100000"/>
              </a:lnSpc>
              <a:spcBef>
                <a:spcPts val="0"/>
              </a:spcBef>
              <a:spcAft>
                <a:spcPts val="0"/>
              </a:spcAft>
              <a:buClr>
                <a:schemeClr val="lt1"/>
              </a:buClr>
              <a:buSzPct val="100000"/>
              <a:buFont typeface="Arial"/>
              <a:buChar char="●"/>
              <a:defRPr sz="1800">
                <a:solidFill>
                  <a:schemeClr val="lt1"/>
                </a:solidFill>
              </a:defRPr>
            </a:lvl4pPr>
            <a:lvl5pPr lvl="4" rtl="0" algn="ctr">
              <a:lnSpc>
                <a:spcPct val="100000"/>
              </a:lnSpc>
              <a:spcBef>
                <a:spcPts val="0"/>
              </a:spcBef>
              <a:spcAft>
                <a:spcPts val="0"/>
              </a:spcAft>
              <a:buClr>
                <a:schemeClr val="lt1"/>
              </a:buClr>
              <a:buSzPct val="100000"/>
              <a:buFont typeface="Courier New"/>
              <a:buChar char="o"/>
              <a:defRPr sz="1800">
                <a:solidFill>
                  <a:schemeClr val="lt1"/>
                </a:solidFill>
              </a:defRPr>
            </a:lvl5pPr>
            <a:lvl6pPr lvl="5" rtl="0" algn="ctr">
              <a:lnSpc>
                <a:spcPct val="100000"/>
              </a:lnSpc>
              <a:spcBef>
                <a:spcPts val="0"/>
              </a:spcBef>
              <a:spcAft>
                <a:spcPts val="0"/>
              </a:spcAft>
              <a:buClr>
                <a:schemeClr val="lt1"/>
              </a:buClr>
              <a:buSzPct val="100000"/>
              <a:buFont typeface="Wingdings"/>
              <a:buChar char="§"/>
              <a:defRPr sz="1800">
                <a:solidFill>
                  <a:schemeClr val="lt1"/>
                </a:solidFill>
              </a:defRPr>
            </a:lvl6pPr>
            <a:lvl7pPr lvl="6" rtl="0" algn="ctr">
              <a:lnSpc>
                <a:spcPct val="100000"/>
              </a:lnSpc>
              <a:spcBef>
                <a:spcPts val="0"/>
              </a:spcBef>
              <a:spcAft>
                <a:spcPts val="0"/>
              </a:spcAft>
              <a:buClr>
                <a:schemeClr val="lt1"/>
              </a:buClr>
              <a:buSzPct val="100000"/>
              <a:buFont typeface="Arial"/>
              <a:buChar char="●"/>
              <a:defRPr sz="1800">
                <a:solidFill>
                  <a:schemeClr val="lt1"/>
                </a:solidFill>
              </a:defRPr>
            </a:lvl7pPr>
            <a:lvl8pPr lvl="7" rtl="0" algn="ctr">
              <a:lnSpc>
                <a:spcPct val="100000"/>
              </a:lnSpc>
              <a:spcBef>
                <a:spcPts val="0"/>
              </a:spcBef>
              <a:spcAft>
                <a:spcPts val="0"/>
              </a:spcAft>
              <a:buClr>
                <a:schemeClr val="lt1"/>
              </a:buClr>
              <a:buSzPct val="100000"/>
              <a:buFont typeface="Courier New"/>
              <a:buChar char="o"/>
              <a:defRPr sz="1800">
                <a:solidFill>
                  <a:schemeClr val="lt1"/>
                </a:solidFill>
              </a:defRPr>
            </a:lvl8pPr>
            <a:lvl9pPr lvl="8" rtl="0" algn="ctr">
              <a:lnSpc>
                <a:spcPct val="100000"/>
              </a:lnSpc>
              <a:spcBef>
                <a:spcPts val="0"/>
              </a:spcBef>
              <a:spcAft>
                <a:spcPts val="0"/>
              </a:spcAft>
              <a:buClr>
                <a:schemeClr val="lt1"/>
              </a:buClr>
              <a:buSzPct val="100000"/>
              <a:buFont typeface="Wingdings"/>
              <a:buChar char="§"/>
              <a:defRPr sz="1800">
                <a:solidFill>
                  <a:schemeClr val="lt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0" name="Shape 4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1" name="Shape 11"/>
        <p:cNvGrpSpPr/>
        <p:nvPr/>
      </p:nvGrpSpPr>
      <p:grpSpPr>
        <a:xfrm>
          <a:off x="0" y="0"/>
          <a:ext cx="0" cy="0"/>
          <a:chOff x="0" y="0"/>
          <a:chExt cx="0" cy="0"/>
        </a:xfrm>
      </p:grpSpPr>
      <p:sp>
        <p:nvSpPr>
          <p:cNvPr id="12" name="Shape 12"/>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3" name="Shape 13"/>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4" name="Shape 14"/>
        <p:cNvGrpSpPr/>
        <p:nvPr/>
      </p:nvGrpSpPr>
      <p:grpSpPr>
        <a:xfrm>
          <a:off x="0" y="0"/>
          <a:ext cx="0" cy="0"/>
          <a:chOff x="0" y="0"/>
          <a:chExt cx="0" cy="0"/>
        </a:xfrm>
      </p:grpSpPr>
      <p:sp>
        <p:nvSpPr>
          <p:cNvPr id="15" name="Shape 15"/>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6" name="Shape 16"/>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17" name="Shape 17"/>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8" name="Shape 18"/>
        <p:cNvGrpSpPr/>
        <p:nvPr/>
      </p:nvGrpSpPr>
      <p:grpSpPr>
        <a:xfrm>
          <a:off x="0" y="0"/>
          <a:ext cx="0" cy="0"/>
          <a:chOff x="0" y="0"/>
          <a:chExt cx="0" cy="0"/>
        </a:xfrm>
      </p:grpSpPr>
      <p:sp>
        <p:nvSpPr>
          <p:cNvPr id="19" name="Shape 19"/>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0" name="Shape 20"/>
        <p:cNvGrpSpPr/>
        <p:nvPr/>
      </p:nvGrpSpPr>
      <p:grpSpPr>
        <a:xfrm>
          <a:off x="0" y="0"/>
          <a:ext cx="0" cy="0"/>
          <a:chOff x="0" y="0"/>
          <a:chExt cx="0" cy="0"/>
        </a:xfrm>
      </p:grpSpPr>
      <p:sp>
        <p:nvSpPr>
          <p:cNvPr id="21" name="Shape 21"/>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360"/>
              </a:spcBef>
              <a:spcAft>
                <a:spcPts val="0"/>
              </a:spcAft>
              <a:buClr>
                <a:schemeClr val="dk1"/>
              </a:buClr>
              <a:buSzPct val="100000"/>
              <a:buFont typeface="Arial"/>
              <a:buChar char="●"/>
              <a:defRPr sz="1800">
                <a:solidFill>
                  <a:schemeClr val="dk1"/>
                </a:solidFill>
              </a:defRPr>
            </a:lvl1pPr>
            <a:lvl2pPr lvl="1" rtl="0" algn="ctr">
              <a:lnSpc>
                <a:spcPct val="100000"/>
              </a:lnSpc>
              <a:spcBef>
                <a:spcPts val="360"/>
              </a:spcBef>
              <a:spcAft>
                <a:spcPts val="0"/>
              </a:spcAft>
              <a:buClr>
                <a:schemeClr val="dk1"/>
              </a:buClr>
              <a:buSzPct val="100000"/>
              <a:buFont typeface="Courier New"/>
              <a:buChar char="o"/>
              <a:defRPr sz="1800">
                <a:solidFill>
                  <a:schemeClr val="dk1"/>
                </a:solidFill>
              </a:defRPr>
            </a:lvl2pPr>
            <a:lvl3pPr lvl="2" rtl="0" algn="ctr">
              <a:lnSpc>
                <a:spcPct val="100000"/>
              </a:lnSpc>
              <a:spcBef>
                <a:spcPts val="360"/>
              </a:spcBef>
              <a:spcAft>
                <a:spcPts val="0"/>
              </a:spcAft>
              <a:buClr>
                <a:schemeClr val="dk1"/>
              </a:buClr>
              <a:buSzPct val="100000"/>
              <a:buFont typeface="Wingdings"/>
              <a:buChar char="§"/>
              <a:defRPr sz="1800">
                <a:solidFill>
                  <a:schemeClr val="dk1"/>
                </a:solidFill>
              </a:defRPr>
            </a:lvl3pPr>
            <a:lvl4pPr lvl="3" rtl="0" algn="ctr">
              <a:lnSpc>
                <a:spcPct val="100000"/>
              </a:lnSpc>
              <a:spcBef>
                <a:spcPts val="360"/>
              </a:spcBef>
              <a:spcAft>
                <a:spcPts val="0"/>
              </a:spcAft>
              <a:buClr>
                <a:schemeClr val="dk1"/>
              </a:buClr>
              <a:buSzPct val="100000"/>
              <a:buFont typeface="Arial"/>
              <a:buChar char="●"/>
              <a:defRPr sz="1800">
                <a:solidFill>
                  <a:schemeClr val="dk1"/>
                </a:solidFill>
              </a:defRPr>
            </a:lvl4pPr>
            <a:lvl5pPr lvl="4" rtl="0" algn="ctr">
              <a:lnSpc>
                <a:spcPct val="100000"/>
              </a:lnSpc>
              <a:spcBef>
                <a:spcPts val="360"/>
              </a:spcBef>
              <a:spcAft>
                <a:spcPts val="0"/>
              </a:spcAft>
              <a:buClr>
                <a:schemeClr val="dk1"/>
              </a:buClr>
              <a:buSzPct val="100000"/>
              <a:buFont typeface="Courier New"/>
              <a:buChar char="o"/>
              <a:defRPr sz="1800">
                <a:solidFill>
                  <a:schemeClr val="dk1"/>
                </a:solidFill>
              </a:defRPr>
            </a:lvl5pPr>
            <a:lvl6pPr lvl="5" rtl="0" algn="ctr">
              <a:lnSpc>
                <a:spcPct val="100000"/>
              </a:lnSpc>
              <a:spcBef>
                <a:spcPts val="360"/>
              </a:spcBef>
              <a:spcAft>
                <a:spcPts val="0"/>
              </a:spcAft>
              <a:buClr>
                <a:schemeClr val="dk1"/>
              </a:buClr>
              <a:buSzPct val="100000"/>
              <a:buFont typeface="Wingdings"/>
              <a:buChar char="§"/>
              <a:defRPr sz="1800">
                <a:solidFill>
                  <a:schemeClr val="dk1"/>
                </a:solidFill>
              </a:defRPr>
            </a:lvl6pPr>
            <a:lvl7pPr lvl="6" rtl="0" algn="ctr">
              <a:lnSpc>
                <a:spcPct val="100000"/>
              </a:lnSpc>
              <a:spcBef>
                <a:spcPts val="360"/>
              </a:spcBef>
              <a:spcAft>
                <a:spcPts val="0"/>
              </a:spcAft>
              <a:buClr>
                <a:schemeClr val="dk1"/>
              </a:buClr>
              <a:buSzPct val="100000"/>
              <a:buFont typeface="Arial"/>
              <a:buChar char="●"/>
              <a:defRPr sz="1800">
                <a:solidFill>
                  <a:schemeClr val="dk1"/>
                </a:solidFill>
              </a:defRPr>
            </a:lvl7pPr>
            <a:lvl8pPr lvl="7" rtl="0" algn="ctr">
              <a:lnSpc>
                <a:spcPct val="100000"/>
              </a:lnSpc>
              <a:spcBef>
                <a:spcPts val="360"/>
              </a:spcBef>
              <a:spcAft>
                <a:spcPts val="0"/>
              </a:spcAft>
              <a:buClr>
                <a:schemeClr val="dk1"/>
              </a:buClr>
              <a:buSzPct val="100000"/>
              <a:buFont typeface="Courier New"/>
              <a:buChar char="o"/>
              <a:defRPr sz="1800">
                <a:solidFill>
                  <a:schemeClr val="dk1"/>
                </a:solidFill>
              </a:defRPr>
            </a:lvl8pPr>
            <a:lvl9pPr lvl="8" rtl="0" algn="ctr">
              <a:lnSpc>
                <a:spcPct val="100000"/>
              </a:lnSpc>
              <a:spcBef>
                <a:spcPts val="360"/>
              </a:spcBef>
              <a:spcAft>
                <a:spcPts val="0"/>
              </a:spcAft>
              <a:buClr>
                <a:schemeClr val="dk1"/>
              </a:buClr>
              <a:buSzPct val="100000"/>
              <a:buFont typeface="Wingdings"/>
              <a:buChar char="§"/>
              <a:defRPr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2" name="Shape 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26" name="Shape 26"/>
        <p:cNvGrpSpPr/>
        <p:nvPr/>
      </p:nvGrpSpPr>
      <p:grpSpPr>
        <a:xfrm>
          <a:off x="0" y="0"/>
          <a:ext cx="0" cy="0"/>
          <a:chOff x="0" y="0"/>
          <a:chExt cx="0" cy="0"/>
        </a:xfrm>
      </p:grpSpPr>
      <p:sp>
        <p:nvSpPr>
          <p:cNvPr id="27" name="Shape 27"/>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1pPr>
            <a:lvl2pPr lvl="1"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2pPr>
            <a:lvl3pPr lvl="2"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3pPr>
            <a:lvl4pPr lvl="3"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4pPr>
            <a:lvl5pPr lvl="4"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5pPr>
            <a:lvl6pPr lvl="5"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6pPr>
            <a:lvl7pPr lvl="6"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7pPr>
            <a:lvl8pPr lvl="7"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8pPr>
            <a:lvl9pPr lvl="8"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9pPr>
          </a:lstStyle>
          <a:p/>
        </p:txBody>
      </p:sp>
      <p:sp>
        <p:nvSpPr>
          <p:cNvPr id="28" name="Shape 28"/>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1pPr>
            <a:lvl2pPr lvl="1"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2pPr>
            <a:lvl3pPr lvl="2"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3pPr>
            <a:lvl4pPr lvl="3"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4pPr>
            <a:lvl5pPr lvl="4"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5pPr>
            <a:lvl6pPr lvl="5"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6pPr>
            <a:lvl7pPr lvl="6"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7pPr>
            <a:lvl8pPr lvl="7"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8pPr>
            <a:lvl9pPr lvl="8"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9" name="Shape 29"/>
        <p:cNvGrpSpPr/>
        <p:nvPr/>
      </p:nvGrpSpPr>
      <p:grpSpPr>
        <a:xfrm>
          <a:off x="0" y="0"/>
          <a:ext cx="0" cy="0"/>
          <a:chOff x="0" y="0"/>
          <a:chExt cx="0" cy="0"/>
        </a:xfrm>
      </p:grpSpPr>
      <p:sp>
        <p:nvSpPr>
          <p:cNvPr id="30" name="Shape 30"/>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31" name="Shape 31"/>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2" name="Shape 32"/>
        <p:cNvGrpSpPr/>
        <p:nvPr/>
      </p:nvGrpSpPr>
      <p:grpSpPr>
        <a:xfrm>
          <a:off x="0" y="0"/>
          <a:ext cx="0" cy="0"/>
          <a:chOff x="0" y="0"/>
          <a:chExt cx="0" cy="0"/>
        </a:xfrm>
      </p:grpSpPr>
      <p:sp>
        <p:nvSpPr>
          <p:cNvPr id="33" name="Shape 33"/>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34" name="Shape 34"/>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35" name="Shape 35"/>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1pPr>
            <a:lvl2pPr lvl="1"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2pPr>
            <a:lvl3pPr lvl="2"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3pPr>
            <a:lvl4pPr lvl="3"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4pPr>
            <a:lvl5pPr lvl="4"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5pPr>
            <a:lvl6pPr lvl="5"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6pPr>
            <a:lvl7pPr lvl="6"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7pPr>
            <a:lvl8pPr lvl="7"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8pPr>
            <a:lvl9pPr lvl="8"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dk1"/>
              </a:buClr>
              <a:buSzPct val="100000"/>
              <a:buFont typeface="Arial"/>
              <a:buChar char="●"/>
              <a:defRPr b="0" i="0" sz="3000" u="none" cap="none" strike="noStrike">
                <a:solidFill>
                  <a:schemeClr val="dk1"/>
                </a:solidFill>
                <a:latin typeface="Arial"/>
                <a:ea typeface="Arial"/>
                <a:cs typeface="Arial"/>
                <a:sym typeface="Arial"/>
              </a:defRPr>
            </a:lvl1pPr>
            <a:lvl2pPr lvl="1" rtl="0" algn="l">
              <a:spcBef>
                <a:spcPts val="480"/>
              </a:spcBef>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lvl="2" rtl="0" algn="l">
              <a:spcBef>
                <a:spcPts val="480"/>
              </a:spcBef>
              <a:buClr>
                <a:schemeClr val="dk1"/>
              </a:buClr>
              <a:buSzPct val="100000"/>
              <a:buFont typeface="Wingdings"/>
              <a:buChar char="§"/>
              <a:defRPr b="0" i="0" sz="2400" u="none" cap="none" strike="noStrike">
                <a:solidFill>
                  <a:schemeClr val="dk1"/>
                </a:solidFill>
                <a:latin typeface="Arial"/>
                <a:ea typeface="Arial"/>
                <a:cs typeface="Arial"/>
                <a:sym typeface="Arial"/>
              </a:defRPr>
            </a:lvl3pPr>
            <a:lvl4pPr lvl="3"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4pPr>
            <a:lvl5pPr lvl="4"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lvl="5"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6pPr>
            <a:lvl7pPr lvl="6"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7pPr>
            <a:lvl8pPr lvl="7"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lvl="8"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dk2"/>
            </a:gs>
            <a:gs pos="100000">
              <a:schemeClr val="dk1"/>
            </a:gs>
          </a:gsLst>
          <a:path path="circle">
            <a:fillToRect b="50%" l="50%" r="50%" t="50%"/>
          </a:path>
          <a:tileRect/>
        </a:gradFill>
      </p:bgPr>
    </p:bg>
    <p:spTree>
      <p:nvGrpSpPr>
        <p:cNvPr id="23" name="Shape 23"/>
        <p:cNvGrpSpPr/>
        <p:nvPr/>
      </p:nvGrpSpPr>
      <p:grpSpPr>
        <a:xfrm>
          <a:off x="0" y="0"/>
          <a:ext cx="0" cy="0"/>
          <a:chOff x="0" y="0"/>
          <a:chExt cx="0" cy="0"/>
        </a:xfrm>
      </p:grpSpPr>
      <p:sp>
        <p:nvSpPr>
          <p:cNvPr id="24" name="Shape 24"/>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1pPr>
            <a:lvl2pPr lvl="1"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2pPr>
            <a:lvl3pPr lvl="2"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3pPr>
            <a:lvl4pPr lvl="3"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4pPr>
            <a:lvl5pPr lvl="4"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5pPr>
            <a:lvl6pPr lvl="5"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6pPr>
            <a:lvl7pPr lvl="6"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7pPr>
            <a:lvl8pPr lvl="7"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8pPr>
            <a:lvl9pPr lvl="8"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9pPr>
          </a:lstStyle>
          <a:p/>
        </p:txBody>
      </p:sp>
      <p:sp>
        <p:nvSpPr>
          <p:cNvPr id="25" name="Shape 25"/>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lt1"/>
              </a:buClr>
              <a:buSzPct val="100000"/>
              <a:buFont typeface="Arial"/>
              <a:buChar char="●"/>
              <a:defRPr b="0" i="0" sz="3000" u="none" cap="none" strike="noStrike">
                <a:solidFill>
                  <a:schemeClr val="lt1"/>
                </a:solidFill>
                <a:latin typeface="Arial"/>
                <a:ea typeface="Arial"/>
                <a:cs typeface="Arial"/>
                <a:sym typeface="Arial"/>
              </a:defRPr>
            </a:lvl1pPr>
            <a:lvl2pPr lvl="1" rtl="0" algn="l">
              <a:spcBef>
                <a:spcPts val="480"/>
              </a:spcBef>
              <a:buClr>
                <a:schemeClr val="lt1"/>
              </a:buClr>
              <a:buSzPct val="100000"/>
              <a:buFont typeface="Courier New"/>
              <a:buChar char="o"/>
              <a:defRPr b="0" i="0" sz="2400" u="none" cap="none" strike="noStrike">
                <a:solidFill>
                  <a:schemeClr val="lt1"/>
                </a:solidFill>
                <a:latin typeface="Arial"/>
                <a:ea typeface="Arial"/>
                <a:cs typeface="Arial"/>
                <a:sym typeface="Arial"/>
              </a:defRPr>
            </a:lvl2pPr>
            <a:lvl3pPr lvl="2" rtl="0" algn="l">
              <a:spcBef>
                <a:spcPts val="480"/>
              </a:spcBef>
              <a:buClr>
                <a:schemeClr val="lt1"/>
              </a:buClr>
              <a:buSzPct val="100000"/>
              <a:buFont typeface="Wingdings"/>
              <a:buChar char="§"/>
              <a:defRPr b="0" i="0" sz="2400" u="none" cap="none" strike="noStrike">
                <a:solidFill>
                  <a:schemeClr val="lt1"/>
                </a:solidFill>
                <a:latin typeface="Arial"/>
                <a:ea typeface="Arial"/>
                <a:cs typeface="Arial"/>
                <a:sym typeface="Arial"/>
              </a:defRPr>
            </a:lvl3pPr>
            <a:lvl4pPr lvl="3"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4pPr>
            <a:lvl5pPr lvl="4"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5pPr>
            <a:lvl6pPr lvl="5"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6pPr>
            <a:lvl7pPr lvl="6"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7pPr>
            <a:lvl8pPr lvl="7"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8pPr>
            <a:lvl9pPr lvl="8"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0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0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0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0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0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0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02.jpg"/><Relationship Id="rId4" Type="http://schemas.openxmlformats.org/officeDocument/2006/relationships/image" Target="../media/image0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0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0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0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0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0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0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05.jpg"/><Relationship Id="rId4" Type="http://schemas.openxmlformats.org/officeDocument/2006/relationships/image" Target="../media/image0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0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0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0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0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0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0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image" Target="../media/image0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0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0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0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 Id="rId3" Type="http://schemas.openxmlformats.org/officeDocument/2006/relationships/image" Target="../media/image0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 Id="rId3" Type="http://schemas.openxmlformats.org/officeDocument/2006/relationships/image" Target="../media/image0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0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0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image" Target="../media/image02.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image" Target="../media/image0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image" Target="../media/image0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image" Target="../media/image02.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9.xml"/><Relationship Id="rId3" Type="http://schemas.openxmlformats.org/officeDocument/2006/relationships/image" Target="../media/image0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0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image" Target="../media/image02.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 Id="rId3" Type="http://schemas.openxmlformats.org/officeDocument/2006/relationships/image" Target="../media/image02.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 Id="rId3" Type="http://schemas.openxmlformats.org/officeDocument/2006/relationships/image" Target="../media/image02.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 Id="rId3" Type="http://schemas.openxmlformats.org/officeDocument/2006/relationships/image" Target="../media/image02.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 Id="rId3" Type="http://schemas.openxmlformats.org/officeDocument/2006/relationships/image" Target="../media/image02.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 Id="rId3" Type="http://schemas.openxmlformats.org/officeDocument/2006/relationships/image" Target="../media/image02.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 Id="rId3" Type="http://schemas.openxmlformats.org/officeDocument/2006/relationships/image" Target="../media/image02.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 Id="rId3" Type="http://schemas.openxmlformats.org/officeDocument/2006/relationships/image" Target="../media/image02.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 Id="rId3" Type="http://schemas.openxmlformats.org/officeDocument/2006/relationships/image" Target="../media/image02.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9.xml"/><Relationship Id="rId3" Type="http://schemas.openxmlformats.org/officeDocument/2006/relationships/image" Target="../media/image0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0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0.xml"/><Relationship Id="rId3" Type="http://schemas.openxmlformats.org/officeDocument/2006/relationships/image" Target="../media/image02.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1.xml"/><Relationship Id="rId3" Type="http://schemas.openxmlformats.org/officeDocument/2006/relationships/image" Target="../media/image0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0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0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0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44" name="Shape 44"/>
        <p:cNvGrpSpPr/>
        <p:nvPr/>
      </p:nvGrpSpPr>
      <p:grpSpPr>
        <a:xfrm>
          <a:off x="0" y="0"/>
          <a:ext cx="0" cy="0"/>
          <a:chOff x="0" y="0"/>
          <a:chExt cx="0" cy="0"/>
        </a:xfrm>
      </p:grpSpPr>
      <p:sp>
        <p:nvSpPr>
          <p:cNvPr id="45" name="Shape 45"/>
          <p:cNvSpPr txBox="1"/>
          <p:nvPr>
            <p:ph type="title"/>
          </p:nvPr>
        </p:nvSpPr>
        <p:spPr>
          <a:xfrm>
            <a:off x="457200" y="6631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User Account Management on UNIX Operating Systems</a:t>
            </a:r>
          </a:p>
        </p:txBody>
      </p:sp>
      <p:sp>
        <p:nvSpPr>
          <p:cNvPr id="46" name="Shape 46"/>
          <p:cNvSpPr/>
          <p:nvPr/>
        </p:nvSpPr>
        <p:spPr>
          <a:xfrm>
            <a:off x="49983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Policies</a:t>
            </a:r>
          </a:p>
        </p:txBody>
      </p:sp>
      <p:sp>
        <p:nvSpPr>
          <p:cNvPr id="47" name="Shape 47"/>
          <p:cNvSpPr/>
          <p:nvPr/>
        </p:nvSpPr>
        <p:spPr>
          <a:xfrm>
            <a:off x="4998300" y="222142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Passwords</a:t>
            </a:r>
          </a:p>
        </p:txBody>
      </p:sp>
      <p:sp>
        <p:nvSpPr>
          <p:cNvPr id="48" name="Shape 48"/>
          <p:cNvSpPr/>
          <p:nvPr/>
        </p:nvSpPr>
        <p:spPr>
          <a:xfrm>
            <a:off x="23181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Users</a:t>
            </a:r>
          </a:p>
        </p:txBody>
      </p:sp>
      <p:sp>
        <p:nvSpPr>
          <p:cNvPr id="49" name="Shape 49"/>
          <p:cNvSpPr/>
          <p:nvPr/>
        </p:nvSpPr>
        <p:spPr>
          <a:xfrm>
            <a:off x="23181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Permissions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03" name="Shape 103"/>
        <p:cNvGrpSpPr/>
        <p:nvPr/>
      </p:nvGrpSpPr>
      <p:grpSpPr>
        <a:xfrm>
          <a:off x="0" y="0"/>
          <a:ext cx="0" cy="0"/>
          <a:chOff x="0" y="0"/>
          <a:chExt cx="0" cy="0"/>
        </a:xfrm>
      </p:grpSpPr>
      <p:sp>
        <p:nvSpPr>
          <p:cNvPr id="104" name="Shape 104"/>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105" name="Shape 105"/>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Enforce passwords for users that are strong enough, and educate them on selecting a good memorable password and force them to change it periodically.</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Shape 11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Password?</a:t>
            </a:r>
          </a:p>
        </p:txBody>
      </p:sp>
      <p:sp>
        <p:nvSpPr>
          <p:cNvPr id="111" name="Shape 111"/>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04800" lvl="0" marL="457200" rtl="0">
              <a:spcBef>
                <a:spcPts val="0"/>
              </a:spcBef>
              <a:buSzPct val="40000"/>
              <a:buFont typeface="Helvetica Neue"/>
            </a:pPr>
            <a:r>
              <a:rPr lang="en">
                <a:latin typeface="Helvetica Neue"/>
                <a:ea typeface="Helvetica Neue"/>
                <a:cs typeface="Helvetica Neue"/>
                <a:sym typeface="Helvetica Neue"/>
              </a:rPr>
              <a:t>Username</a:t>
            </a:r>
          </a:p>
          <a:p>
            <a:pPr indent="-304800" lvl="0" marL="457200" rtl="0">
              <a:spcBef>
                <a:spcPts val="0"/>
              </a:spcBef>
              <a:buSzPct val="40000"/>
              <a:buFont typeface="Helvetica Neue"/>
            </a:pPr>
            <a:r>
              <a:rPr lang="en">
                <a:latin typeface="Helvetica Neue"/>
                <a:ea typeface="Helvetica Neue"/>
                <a:cs typeface="Helvetica Neue"/>
                <a:sym typeface="Helvetica Neue"/>
              </a:rPr>
              <a:t>Password Hash</a:t>
            </a:r>
          </a:p>
          <a:p>
            <a:pPr indent="-304800" lvl="0" marL="457200" rtl="0">
              <a:spcBef>
                <a:spcPts val="0"/>
              </a:spcBef>
              <a:buSzPct val="40000"/>
              <a:buFont typeface="Helvetica Neue"/>
            </a:pPr>
            <a:r>
              <a:rPr lang="en">
                <a:latin typeface="Helvetica Neue"/>
                <a:ea typeface="Helvetica Neue"/>
                <a:cs typeface="Helvetica Neue"/>
                <a:sym typeface="Helvetica Neue"/>
              </a:rPr>
              <a:t>Date Last Changed (since UNIX Epoch)</a:t>
            </a:r>
          </a:p>
          <a:p>
            <a:pPr indent="-304800" lvl="0" marL="457200" rtl="0">
              <a:spcBef>
                <a:spcPts val="0"/>
              </a:spcBef>
              <a:buSzPct val="40000"/>
              <a:buFont typeface="Helvetica Neue"/>
            </a:pPr>
            <a:r>
              <a:rPr lang="en">
                <a:latin typeface="Helvetica Neue"/>
                <a:ea typeface="Helvetica Neue"/>
                <a:cs typeface="Helvetica Neue"/>
                <a:sym typeface="Helvetica Neue"/>
              </a:rPr>
              <a:t>Minimum Age (ignore this and never use)</a:t>
            </a:r>
          </a:p>
          <a:p>
            <a:pPr indent="-304800" lvl="0" marL="457200" rtl="0">
              <a:spcBef>
                <a:spcPts val="0"/>
              </a:spcBef>
              <a:buSzPct val="40000"/>
              <a:buFont typeface="Helvetica Neue"/>
            </a:pPr>
            <a:r>
              <a:rPr b="1" lang="en">
                <a:latin typeface="Helvetica Neue"/>
                <a:ea typeface="Helvetica Neue"/>
                <a:cs typeface="Helvetica Neue"/>
                <a:sym typeface="Helvetica Neue"/>
              </a:rPr>
              <a:t>Maximum Age</a:t>
            </a:r>
          </a:p>
          <a:p>
            <a:pPr indent="-304800" lvl="0" marL="457200" rtl="0">
              <a:spcBef>
                <a:spcPts val="0"/>
              </a:spcBef>
              <a:buSzPct val="40000"/>
              <a:buFont typeface="Helvetica Neue"/>
            </a:pPr>
            <a:r>
              <a:rPr b="1" lang="en">
                <a:latin typeface="Helvetica Neue"/>
                <a:ea typeface="Helvetica Neue"/>
                <a:cs typeface="Helvetica Neue"/>
                <a:sym typeface="Helvetica Neue"/>
              </a:rPr>
              <a:t>Warning Time</a:t>
            </a:r>
          </a:p>
          <a:p>
            <a:pPr indent="-304800" lvl="0" marL="457200" rtl="0">
              <a:spcBef>
                <a:spcPts val="0"/>
              </a:spcBef>
              <a:buSzPct val="40000"/>
              <a:buFont typeface="Helvetica Neue"/>
            </a:pPr>
            <a:r>
              <a:rPr b="1" lang="en">
                <a:latin typeface="Helvetica Neue"/>
                <a:ea typeface="Helvetica Neue"/>
                <a:cs typeface="Helvetica Neue"/>
                <a:sym typeface="Helvetica Neue"/>
              </a:rPr>
              <a:t>Inactive Time</a:t>
            </a:r>
          </a:p>
          <a:p>
            <a:pPr indent="-304800" lvl="0" marL="457200" rtl="0">
              <a:spcBef>
                <a:spcPts val="0"/>
              </a:spcBef>
              <a:buSzPct val="40000"/>
              <a:buFont typeface="Helvetica Neue"/>
            </a:pPr>
            <a:r>
              <a:rPr b="1" lang="en">
                <a:latin typeface="Helvetica Neue"/>
                <a:ea typeface="Helvetica Neue"/>
                <a:cs typeface="Helvetica Neue"/>
                <a:sym typeface="Helvetica Neue"/>
              </a:rPr>
              <a:t>Expire</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Shape 116"/>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117" name="Shape 117"/>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Enforce passwords for users that are strong enough, and give them education on password storage and/or selecting a good memorable password and enforce them to change it periodically.</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Shape 122"/>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123" name="Shape 123"/>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Clr>
                <a:schemeClr val="dk1"/>
              </a:buClr>
              <a:buSzPct val="36666"/>
              <a:buFont typeface="Arial"/>
              <a:buNone/>
            </a:pPr>
            <a:r>
              <a:rPr lang="en">
                <a:latin typeface="Helvetica Neue"/>
                <a:ea typeface="Helvetica Neue"/>
                <a:cs typeface="Helvetica Neue"/>
                <a:sym typeface="Helvetica Neue"/>
              </a:rPr>
              <a:t>Enforce passwords for users that are strong enough, and give them education on password storage and/or selecting a good memorable password and enforce them to change it periodically.</a:t>
            </a:r>
          </a:p>
          <a:p>
            <a:pPr lvl="0" rtl="0">
              <a:spcBef>
                <a:spcPts val="0"/>
              </a:spcBef>
              <a:buClr>
                <a:schemeClr val="dk1"/>
              </a:buClr>
              <a:buSzPct val="45833"/>
              <a:buFont typeface="Arial"/>
              <a:buNone/>
            </a:pPr>
            <a:r>
              <a:t/>
            </a:r>
            <a:endParaRPr sz="2400">
              <a:latin typeface="Courier New"/>
              <a:ea typeface="Courier New"/>
              <a:cs typeface="Courier New"/>
              <a:sym typeface="Courier New"/>
            </a:endParaRPr>
          </a:p>
          <a:p>
            <a:pPr lvl="0" rtl="0">
              <a:spcBef>
                <a:spcPts val="0"/>
              </a:spcBef>
              <a:buNone/>
            </a:pPr>
            <a:r>
              <a:t/>
            </a:r>
            <a:endParaRPr>
              <a:latin typeface="Helvetica Neue"/>
              <a:ea typeface="Helvetica Neue"/>
              <a:cs typeface="Helvetica Neue"/>
              <a:sym typeface="Helvetica Neue"/>
            </a:endParaRPr>
          </a:p>
        </p:txBody>
      </p:sp>
      <p:sp>
        <p:nvSpPr>
          <p:cNvPr id="124" name="Shape 124"/>
          <p:cNvSpPr txBox="1"/>
          <p:nvPr/>
        </p:nvSpPr>
        <p:spPr>
          <a:xfrm>
            <a:off x="272575" y="3342100"/>
            <a:ext cx="7193700" cy="1469699"/>
          </a:xfrm>
          <a:prstGeom prst="rect">
            <a:avLst/>
          </a:prstGeom>
          <a:noFill/>
          <a:ln>
            <a:noFill/>
          </a:ln>
        </p:spPr>
        <p:txBody>
          <a:bodyPr anchorCtr="0" anchor="t" bIns="91425" lIns="91425" rIns="91425" tIns="91425">
            <a:noAutofit/>
          </a:bodyPr>
          <a:lstStyle/>
          <a:p>
            <a:pPr lvl="0" rtl="0">
              <a:spcBef>
                <a:spcPts val="0"/>
              </a:spcBef>
              <a:buNone/>
            </a:pPr>
            <a:r>
              <a:rPr lang="en" sz="9600">
                <a:solidFill>
                  <a:srgbClr val="FFFF00"/>
                </a:solidFill>
                <a:latin typeface="Impact"/>
                <a:ea typeface="Impact"/>
                <a:cs typeface="Impact"/>
                <a:sym typeface="Impact"/>
              </a:rPr>
              <a:t>MAYBE FAIL?</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Shape 129"/>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130" name="Shape 130"/>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Clr>
                <a:schemeClr val="dk1"/>
              </a:buClr>
              <a:buSzPct val="36666"/>
              <a:buFont typeface="Arial"/>
              <a:buNone/>
            </a:pPr>
            <a:r>
              <a:rPr lang="en">
                <a:latin typeface="Helvetica Neue"/>
                <a:ea typeface="Helvetica Neue"/>
                <a:cs typeface="Helvetica Neue"/>
                <a:sym typeface="Helvetica Neue"/>
              </a:rPr>
              <a:t>Enforce passwords for users that are strong enough, and give them education on password storage and/or selecting a good memorable password and enforce them to change it periodically AND use two-factor authentication.</a:t>
            </a:r>
          </a:p>
          <a:p>
            <a:pPr lvl="0" rtl="0">
              <a:spcBef>
                <a:spcPts val="0"/>
              </a:spcBef>
              <a:buClr>
                <a:schemeClr val="dk1"/>
              </a:buClr>
              <a:buSzPct val="45833"/>
              <a:buFont typeface="Arial"/>
              <a:buNone/>
            </a:pPr>
            <a:r>
              <a:t/>
            </a:r>
            <a:endParaRPr sz="2400">
              <a:latin typeface="Courier New"/>
              <a:ea typeface="Courier New"/>
              <a:cs typeface="Courier New"/>
              <a:sym typeface="Courier New"/>
            </a:endParaRP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Shape 135"/>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136" name="Shape 136"/>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Clr>
                <a:schemeClr val="dk1"/>
              </a:buClr>
              <a:buSzPct val="36666"/>
              <a:buFont typeface="Arial"/>
              <a:buNone/>
            </a:pPr>
            <a:r>
              <a:rPr lang="en">
                <a:latin typeface="Helvetica Neue"/>
                <a:ea typeface="Helvetica Neue"/>
                <a:cs typeface="Helvetica Neue"/>
                <a:sym typeface="Helvetica Neue"/>
              </a:rPr>
              <a:t>Enforce passwords for users that are strong enough, and give them education on password storage and/or selecting a good memorable password and enforce them to change it periodically AND use two-factor authentication.</a:t>
            </a:r>
          </a:p>
          <a:p>
            <a:pPr lvl="0" rtl="0">
              <a:spcBef>
                <a:spcPts val="0"/>
              </a:spcBef>
              <a:buClr>
                <a:schemeClr val="dk1"/>
              </a:buClr>
              <a:buSzPct val="45833"/>
              <a:buFont typeface="Arial"/>
              <a:buNone/>
            </a:pPr>
            <a:r>
              <a:t/>
            </a:r>
            <a:endParaRPr sz="2400">
              <a:latin typeface="Courier New"/>
              <a:ea typeface="Courier New"/>
              <a:cs typeface="Courier New"/>
              <a:sym typeface="Courier New"/>
            </a:endParaRPr>
          </a:p>
          <a:p>
            <a:pPr lvl="0" rtl="0">
              <a:spcBef>
                <a:spcPts val="0"/>
              </a:spcBef>
              <a:buClr>
                <a:schemeClr val="dk1"/>
              </a:buClr>
              <a:buSzPct val="36666"/>
              <a:buFont typeface="Arial"/>
              <a:buNone/>
            </a:pPr>
            <a:r>
              <a:t/>
            </a:r>
            <a:endParaRPr>
              <a:latin typeface="Helvetica Neue"/>
              <a:ea typeface="Helvetica Neue"/>
              <a:cs typeface="Helvetica Neue"/>
              <a:sym typeface="Helvetica Neue"/>
            </a:endParaRPr>
          </a:p>
          <a:p>
            <a:pPr lvl="0" rtl="0">
              <a:spcBef>
                <a:spcPts val="0"/>
              </a:spcBef>
              <a:buNone/>
            </a:pPr>
            <a:r>
              <a:t/>
            </a:r>
            <a:endParaRPr>
              <a:latin typeface="Helvetica Neue"/>
              <a:ea typeface="Helvetica Neue"/>
              <a:cs typeface="Helvetica Neue"/>
              <a:sym typeface="Helvetica Neue"/>
            </a:endParaRPr>
          </a:p>
        </p:txBody>
      </p:sp>
      <p:sp>
        <p:nvSpPr>
          <p:cNvPr id="137" name="Shape 137"/>
          <p:cNvSpPr txBox="1"/>
          <p:nvPr/>
        </p:nvSpPr>
        <p:spPr>
          <a:xfrm>
            <a:off x="3472475" y="2062050"/>
            <a:ext cx="3045900" cy="1469699"/>
          </a:xfrm>
          <a:prstGeom prst="rect">
            <a:avLst/>
          </a:prstGeom>
          <a:noFill/>
          <a:ln>
            <a:noFill/>
          </a:ln>
        </p:spPr>
        <p:txBody>
          <a:bodyPr anchorCtr="0" anchor="t" bIns="91425" lIns="91425" rIns="91425" tIns="91425">
            <a:noAutofit/>
          </a:bodyPr>
          <a:lstStyle/>
          <a:p>
            <a:pPr lvl="0" rtl="0">
              <a:spcBef>
                <a:spcPts val="0"/>
              </a:spcBef>
              <a:buNone/>
            </a:pPr>
            <a:r>
              <a:rPr lang="en" sz="9600">
                <a:solidFill>
                  <a:srgbClr val="00FF00"/>
                </a:solidFill>
                <a:latin typeface="Impact"/>
                <a:ea typeface="Impact"/>
                <a:cs typeface="Impact"/>
                <a:sym typeface="Impact"/>
              </a:rPr>
              <a:t>FAIL</a:t>
            </a:r>
          </a:p>
        </p:txBody>
      </p:sp>
      <p:pic>
        <p:nvPicPr>
          <p:cNvPr descr="No-Sign-psd9842.png" id="138" name="Shape 138"/>
          <p:cNvPicPr preferRelativeResize="0"/>
          <p:nvPr/>
        </p:nvPicPr>
        <p:blipFill>
          <a:blip r:embed="rId4">
            <a:alphaModFix/>
          </a:blip>
          <a:stretch>
            <a:fillRect/>
          </a:stretch>
        </p:blipFill>
        <p:spPr>
          <a:xfrm>
            <a:off x="2978212" y="1219050"/>
            <a:ext cx="3187575" cy="3155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Shape 143"/>
          <p:cNvSpPr txBox="1"/>
          <p:nvPr>
            <p:ph type="title"/>
          </p:nvPr>
        </p:nvSpPr>
        <p:spPr>
          <a:xfrm>
            <a:off x="457200" y="6631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User Account Management on UNIX Operating Systems</a:t>
            </a:r>
          </a:p>
        </p:txBody>
      </p:sp>
      <p:sp>
        <p:nvSpPr>
          <p:cNvPr id="144" name="Shape 144"/>
          <p:cNvSpPr/>
          <p:nvPr/>
        </p:nvSpPr>
        <p:spPr>
          <a:xfrm>
            <a:off x="4998300" y="354767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Policies</a:t>
            </a:r>
          </a:p>
        </p:txBody>
      </p:sp>
      <p:sp>
        <p:nvSpPr>
          <p:cNvPr id="145" name="Shape 145"/>
          <p:cNvSpPr/>
          <p:nvPr/>
        </p:nvSpPr>
        <p:spPr>
          <a:xfrm>
            <a:off x="49983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Passwords</a:t>
            </a:r>
          </a:p>
        </p:txBody>
      </p:sp>
      <p:sp>
        <p:nvSpPr>
          <p:cNvPr id="146" name="Shape 146"/>
          <p:cNvSpPr/>
          <p:nvPr/>
        </p:nvSpPr>
        <p:spPr>
          <a:xfrm>
            <a:off x="23181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Users</a:t>
            </a:r>
          </a:p>
        </p:txBody>
      </p:sp>
      <p:sp>
        <p:nvSpPr>
          <p:cNvPr id="147" name="Shape 147"/>
          <p:cNvSpPr/>
          <p:nvPr/>
        </p:nvSpPr>
        <p:spPr>
          <a:xfrm>
            <a:off x="23181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Permissions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Shape 152"/>
          <p:cNvSpPr txBox="1"/>
          <p:nvPr>
            <p:ph idx="1" type="body"/>
          </p:nvPr>
        </p:nvSpPr>
        <p:spPr>
          <a:xfrm>
            <a:off x="457200" y="630900"/>
            <a:ext cx="8229600" cy="24554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Layer 8: </a:t>
            </a:r>
            <a:r>
              <a:rPr lang="en">
                <a:solidFill>
                  <a:schemeClr val="accent5"/>
                </a:solidFill>
                <a:latin typeface="Helvetica Neue"/>
                <a:ea typeface="Helvetica Neue"/>
                <a:cs typeface="Helvetica Neue"/>
                <a:sym typeface="Helvetica Neue"/>
              </a:rPr>
              <a:t>Human</a:t>
            </a:r>
          </a:p>
          <a:p>
            <a:pPr lvl="0" rtl="0">
              <a:spcBef>
                <a:spcPts val="0"/>
              </a:spcBef>
              <a:buNone/>
            </a:pPr>
            <a:r>
              <a:rPr lang="en">
                <a:latin typeface="Helvetica Neue"/>
                <a:ea typeface="Helvetica Neue"/>
                <a:cs typeface="Helvetica Neue"/>
                <a:sym typeface="Helvetica Neue"/>
              </a:rPr>
              <a:t>Layer 9: </a:t>
            </a:r>
            <a:r>
              <a:rPr lang="en">
                <a:solidFill>
                  <a:schemeClr val="accent5"/>
                </a:solidFill>
                <a:latin typeface="Helvetica Neue"/>
                <a:ea typeface="Helvetica Neue"/>
                <a:cs typeface="Helvetica Neue"/>
                <a:sym typeface="Helvetica Neue"/>
              </a:rPr>
              <a:t>Organization</a:t>
            </a:r>
          </a:p>
          <a:p>
            <a:pPr lvl="0" rtl="0">
              <a:spcBef>
                <a:spcPts val="0"/>
              </a:spcBef>
              <a:buNone/>
            </a:pPr>
            <a:r>
              <a:rPr lang="en">
                <a:latin typeface="Helvetica Neue"/>
                <a:ea typeface="Helvetica Neue"/>
                <a:cs typeface="Helvetica Neue"/>
                <a:sym typeface="Helvetica Neue"/>
              </a:rPr>
              <a:t>Layer 10: </a:t>
            </a:r>
            <a:r>
              <a:rPr lang="en">
                <a:solidFill>
                  <a:schemeClr val="accent5"/>
                </a:solidFill>
                <a:latin typeface="Helvetica Neue"/>
                <a:ea typeface="Helvetica Neue"/>
                <a:cs typeface="Helvetica Neue"/>
                <a:sym typeface="Helvetica Neue"/>
              </a:rPr>
              <a:t>Legal</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t/>
            </a:r>
            <a:endParaRPr sz="1800">
              <a:latin typeface="Helvetica Neue"/>
              <a:ea typeface="Helvetica Neue"/>
              <a:cs typeface="Helvetica Neue"/>
              <a:sym typeface="Helvetica Neue"/>
            </a:endParaRPr>
          </a:p>
          <a:p>
            <a:pPr lvl="0" rtl="0" algn="r">
              <a:spcBef>
                <a:spcPts val="0"/>
              </a:spcBef>
              <a:buNone/>
            </a:pPr>
            <a:r>
              <a:t/>
            </a:r>
            <a:endParaRPr sz="1800">
              <a:latin typeface="Helvetica Neue"/>
              <a:ea typeface="Helvetica Neue"/>
              <a:cs typeface="Helvetica Neue"/>
              <a:sym typeface="Helvetica Neue"/>
            </a:endParaRPr>
          </a:p>
          <a:p>
            <a:pPr lvl="0" rtl="0" algn="r">
              <a:spcBef>
                <a:spcPts val="0"/>
              </a:spcBef>
              <a:buNone/>
            </a:pPr>
            <a:r>
              <a:rPr lang="en" sz="1800">
                <a:latin typeface="Helvetica Neue"/>
                <a:ea typeface="Helvetica Neue"/>
                <a:cs typeface="Helvetica Neue"/>
                <a:sym typeface="Helvetica Neue"/>
              </a:rPr>
              <a:t>Taken from Bruce Schneier</a:t>
            </a:r>
            <a:br>
              <a:rPr lang="en" sz="1800">
                <a:latin typeface="Helvetica Neue"/>
                <a:ea typeface="Helvetica Neue"/>
                <a:cs typeface="Helvetica Neue"/>
                <a:sym typeface="Helvetica Neue"/>
              </a:rPr>
            </a:br>
            <a:r>
              <a:rPr lang="en" sz="1800">
                <a:latin typeface="Helvetica Neue"/>
                <a:ea typeface="Helvetica Neue"/>
                <a:cs typeface="Helvetica Neue"/>
                <a:sym typeface="Helvetica Neue"/>
              </a:rPr>
              <a:t>Engineering Solutions at Layer 8 and Above</a:t>
            </a:r>
          </a:p>
          <a:p>
            <a:pPr lvl="0" rtl="0" algn="r">
              <a:spcBef>
                <a:spcPts val="0"/>
              </a:spcBef>
              <a:buNone/>
            </a:pPr>
            <a:r>
              <a:rPr lang="en" sz="1800">
                <a:latin typeface="Helvetica Neue"/>
                <a:ea typeface="Helvetica Neue"/>
                <a:cs typeface="Helvetica Neue"/>
                <a:sym typeface="Helvetica Neue"/>
              </a:rPr>
              <a:t>http://goo.gl/hh10OJ </a:t>
            </a:r>
          </a:p>
        </p:txBody>
      </p:sp>
      <p:sp>
        <p:nvSpPr>
          <p:cNvPr id="153" name="Shape 15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The Extended OSI Model</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57" name="Shape 157"/>
        <p:cNvGrpSpPr/>
        <p:nvPr/>
      </p:nvGrpSpPr>
      <p:grpSpPr>
        <a:xfrm>
          <a:off x="0" y="0"/>
          <a:ext cx="0" cy="0"/>
          <a:chOff x="0" y="0"/>
          <a:chExt cx="0" cy="0"/>
        </a:xfrm>
      </p:grpSpPr>
      <p:sp>
        <p:nvSpPr>
          <p:cNvPr id="158" name="Shape 15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Password Expiration Example</a:t>
            </a:r>
          </a:p>
        </p:txBody>
      </p:sp>
      <p:sp>
        <p:nvSpPr>
          <p:cNvPr id="159" name="Shape 159"/>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mdehus:$6$88afba…:16349:0:30:7:7::</a:t>
            </a:r>
          </a:p>
          <a:p>
            <a:pPr lvl="0" rtl="0">
              <a:spcBef>
                <a:spcPts val="0"/>
              </a:spcBef>
              <a:buNone/>
            </a:pPr>
            <a:r>
              <a:t/>
            </a:r>
            <a:endParaRPr b="1">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 </a:t>
            </a:r>
            <a:r>
              <a:rPr lang="en">
                <a:latin typeface="Helvetica Neue"/>
                <a:ea typeface="Helvetica Neue"/>
                <a:cs typeface="Helvetica Neue"/>
                <a:sym typeface="Helvetica Neue"/>
              </a:rPr>
              <a:t>What date does my password expire and when will I be forced to change it?</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Shape 16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Password Expiration Example</a:t>
            </a:r>
          </a:p>
        </p:txBody>
      </p:sp>
      <p:sp>
        <p:nvSpPr>
          <p:cNvPr id="165" name="Shape 16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mdehus:$6$88afba…:16349:0:30:7:7::</a:t>
            </a:r>
          </a:p>
          <a:p>
            <a:pPr lvl="0" rtl="0">
              <a:spcBef>
                <a:spcPts val="0"/>
              </a:spcBef>
              <a:buNone/>
            </a:pPr>
            <a:r>
              <a:t/>
            </a:r>
            <a:endParaRPr b="1">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 </a:t>
            </a:r>
            <a:r>
              <a:rPr lang="en">
                <a:latin typeface="Helvetica Neue"/>
                <a:ea typeface="Helvetica Neue"/>
                <a:cs typeface="Helvetica Neue"/>
                <a:sym typeface="Helvetica Neue"/>
              </a:rPr>
              <a:t>What date will the system start warning me that my password is going to expire?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Shape 5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Password?</a:t>
            </a:r>
          </a:p>
        </p:txBody>
      </p:sp>
      <p:sp>
        <p:nvSpPr>
          <p:cNvPr id="55" name="Shape 55"/>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04800" lvl="0" marL="457200" rtl="0">
              <a:spcBef>
                <a:spcPts val="0"/>
              </a:spcBef>
              <a:buSzPct val="40000"/>
              <a:buFont typeface="Helvetica Neue"/>
            </a:pPr>
            <a:r>
              <a:rPr lang="en">
                <a:latin typeface="Helvetica Neue"/>
                <a:ea typeface="Helvetica Neue"/>
                <a:cs typeface="Helvetica Neue"/>
                <a:sym typeface="Helvetica Neue"/>
              </a:rPr>
              <a:t>Username</a:t>
            </a:r>
          </a:p>
          <a:p>
            <a:pPr indent="-304800" lvl="0" marL="457200" rtl="0">
              <a:spcBef>
                <a:spcPts val="0"/>
              </a:spcBef>
              <a:buSzPct val="40000"/>
              <a:buFont typeface="Helvetica Neue"/>
            </a:pPr>
            <a:r>
              <a:rPr lang="en">
                <a:latin typeface="Helvetica Neue"/>
                <a:ea typeface="Helvetica Neue"/>
                <a:cs typeface="Helvetica Neue"/>
                <a:sym typeface="Helvetica Neue"/>
              </a:rPr>
              <a:t>Password Hash</a:t>
            </a:r>
          </a:p>
          <a:p>
            <a:pPr indent="-304800" lvl="0" marL="457200" rtl="0">
              <a:spcBef>
                <a:spcPts val="0"/>
              </a:spcBef>
              <a:buSzPct val="40000"/>
              <a:buFont typeface="Helvetica Neue"/>
            </a:pPr>
            <a:r>
              <a:rPr lang="en">
                <a:latin typeface="Helvetica Neue"/>
                <a:ea typeface="Helvetica Neue"/>
                <a:cs typeface="Helvetica Neue"/>
                <a:sym typeface="Helvetica Neue"/>
              </a:rPr>
              <a:t>Date Last Changed (since UNIX Epoch)</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69" name="Shape 169"/>
        <p:cNvGrpSpPr/>
        <p:nvPr/>
      </p:nvGrpSpPr>
      <p:grpSpPr>
        <a:xfrm>
          <a:off x="0" y="0"/>
          <a:ext cx="0" cy="0"/>
          <a:chOff x="0" y="0"/>
          <a:chExt cx="0" cy="0"/>
        </a:xfrm>
      </p:grpSpPr>
      <p:sp>
        <p:nvSpPr>
          <p:cNvPr id="170" name="Shape 17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Password Expiration Example</a:t>
            </a:r>
          </a:p>
        </p:txBody>
      </p:sp>
      <p:sp>
        <p:nvSpPr>
          <p:cNvPr id="171" name="Shape 171"/>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mdehus:$6$88afba…:16349:0:30:7:3::</a:t>
            </a:r>
          </a:p>
          <a:p>
            <a:pPr lvl="0" rtl="0">
              <a:spcBef>
                <a:spcPts val="0"/>
              </a:spcBef>
              <a:buNone/>
            </a:pPr>
            <a:r>
              <a:t/>
            </a:r>
            <a:endParaRPr b="1">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 </a:t>
            </a:r>
            <a:r>
              <a:rPr lang="en">
                <a:latin typeface="Helvetica Neue"/>
                <a:ea typeface="Helvetica Neue"/>
                <a:cs typeface="Helvetica Neue"/>
                <a:sym typeface="Helvetica Neue"/>
              </a:rPr>
              <a:t>What date will the system lock my account by if I haven’t changed my expired password?</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Shape 17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77" name="Shape 177"/>
          <p:cNvSpPr/>
          <p:nvPr/>
        </p:nvSpPr>
        <p:spPr>
          <a:xfrm>
            <a:off x="3870725" y="25904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PAM</a:t>
            </a:r>
          </a:p>
        </p:txBody>
      </p:sp>
      <p:sp>
        <p:nvSpPr>
          <p:cNvPr id="178" name="Shape 178"/>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passwd</a:t>
            </a:r>
          </a:p>
        </p:txBody>
      </p:sp>
      <p:pic>
        <p:nvPicPr>
          <p:cNvPr descr="mariana_cat.png" id="179" name="Shape 179"/>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80" name="Shape 180"/>
          <p:cNvCxnSpPr>
            <a:endCxn id="178"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cxnSp>
        <p:nvCxnSpPr>
          <p:cNvPr id="181" name="Shape 181"/>
          <p:cNvCxnSpPr>
            <a:stCxn id="178" idx="0"/>
            <a:endCxn id="177" idx="2"/>
          </p:cNvCxnSpPr>
          <p:nvPr/>
        </p:nvCxnSpPr>
        <p:spPr>
          <a:xfrm rot="10800000">
            <a:off x="4579174" y="3118575"/>
            <a:ext cx="0" cy="430200"/>
          </a:xfrm>
          <a:prstGeom prst="straightConnector1">
            <a:avLst/>
          </a:prstGeom>
          <a:noFill/>
          <a:ln cap="flat" cmpd="sng" w="19050">
            <a:solidFill>
              <a:srgbClr val="FFFFFF"/>
            </a:solidFill>
            <a:prstDash val="solid"/>
            <a:round/>
            <a:headEnd len="lg" w="lg" type="none"/>
            <a:tailEnd len="lg" w="lg" type="triangle"/>
          </a:ln>
        </p:spPr>
      </p:cxnSp>
      <p:sp>
        <p:nvSpPr>
          <p:cNvPr id="182" name="Shape 182"/>
          <p:cNvSpPr/>
          <p:nvPr/>
        </p:nvSpPr>
        <p:spPr>
          <a:xfrm>
            <a:off x="11018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/etc/passwd</a:t>
            </a:r>
          </a:p>
        </p:txBody>
      </p:sp>
      <p:sp>
        <p:nvSpPr>
          <p:cNvPr id="183" name="Shape 183"/>
          <p:cNvSpPr/>
          <p:nvPr/>
        </p:nvSpPr>
        <p:spPr>
          <a:xfrm>
            <a:off x="29429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NIS</a:t>
            </a:r>
          </a:p>
        </p:txBody>
      </p:sp>
      <p:sp>
        <p:nvSpPr>
          <p:cNvPr id="184" name="Shape 184"/>
          <p:cNvSpPr/>
          <p:nvPr/>
        </p:nvSpPr>
        <p:spPr>
          <a:xfrm>
            <a:off x="47841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LDAP</a:t>
            </a:r>
          </a:p>
        </p:txBody>
      </p:sp>
      <p:sp>
        <p:nvSpPr>
          <p:cNvPr id="185" name="Shape 185"/>
          <p:cNvSpPr/>
          <p:nvPr/>
        </p:nvSpPr>
        <p:spPr>
          <a:xfrm>
            <a:off x="66252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MYSQL</a:t>
            </a:r>
          </a:p>
        </p:txBody>
      </p:sp>
      <p:cxnSp>
        <p:nvCxnSpPr>
          <p:cNvPr id="186" name="Shape 186"/>
          <p:cNvCxnSpPr>
            <a:stCxn id="177" idx="0"/>
            <a:endCxn id="182" idx="2"/>
          </p:cNvCxnSpPr>
          <p:nvPr/>
        </p:nvCxnSpPr>
        <p:spPr>
          <a:xfrm rot="10800000">
            <a:off x="1810174" y="2048375"/>
            <a:ext cx="2769000" cy="542100"/>
          </a:xfrm>
          <a:prstGeom prst="straightConnector1">
            <a:avLst/>
          </a:prstGeom>
          <a:noFill/>
          <a:ln cap="flat" cmpd="sng" w="19050">
            <a:solidFill>
              <a:srgbClr val="FFFFFF"/>
            </a:solidFill>
            <a:prstDash val="solid"/>
            <a:round/>
            <a:headEnd len="lg" w="lg" type="none"/>
            <a:tailEnd len="lg" w="lg" type="triangle"/>
          </a:ln>
        </p:spPr>
      </p:cxnSp>
      <p:cxnSp>
        <p:nvCxnSpPr>
          <p:cNvPr id="187" name="Shape 187"/>
          <p:cNvCxnSpPr>
            <a:endCxn id="183" idx="2"/>
          </p:cNvCxnSpPr>
          <p:nvPr/>
        </p:nvCxnSpPr>
        <p:spPr>
          <a:xfrm rot="10800000">
            <a:off x="3651424" y="2048524"/>
            <a:ext cx="927900" cy="542100"/>
          </a:xfrm>
          <a:prstGeom prst="straightConnector1">
            <a:avLst/>
          </a:prstGeom>
          <a:noFill/>
          <a:ln cap="flat" cmpd="sng" w="19050">
            <a:solidFill>
              <a:srgbClr val="FFFFFF"/>
            </a:solidFill>
            <a:prstDash val="solid"/>
            <a:round/>
            <a:headEnd len="lg" w="lg" type="none"/>
            <a:tailEnd len="lg" w="lg" type="triangle"/>
          </a:ln>
        </p:spPr>
      </p:cxnSp>
      <p:cxnSp>
        <p:nvCxnSpPr>
          <p:cNvPr id="188" name="Shape 188"/>
          <p:cNvCxnSpPr>
            <a:stCxn id="177" idx="0"/>
            <a:endCxn id="184" idx="2"/>
          </p:cNvCxnSpPr>
          <p:nvPr/>
        </p:nvCxnSpPr>
        <p:spPr>
          <a:xfrm flipH="1" rot="10800000">
            <a:off x="4579174" y="2048375"/>
            <a:ext cx="913500" cy="542100"/>
          </a:xfrm>
          <a:prstGeom prst="straightConnector1">
            <a:avLst/>
          </a:prstGeom>
          <a:noFill/>
          <a:ln cap="flat" cmpd="sng" w="19050">
            <a:solidFill>
              <a:srgbClr val="FFFFFF"/>
            </a:solidFill>
            <a:prstDash val="solid"/>
            <a:round/>
            <a:headEnd len="lg" w="lg" type="none"/>
            <a:tailEnd len="lg" w="lg" type="triangle"/>
          </a:ln>
        </p:spPr>
      </p:cxnSp>
      <p:cxnSp>
        <p:nvCxnSpPr>
          <p:cNvPr id="189" name="Shape 189"/>
          <p:cNvCxnSpPr>
            <a:endCxn id="185" idx="2"/>
          </p:cNvCxnSpPr>
          <p:nvPr/>
        </p:nvCxnSpPr>
        <p:spPr>
          <a:xfrm flipH="1" rot="10800000">
            <a:off x="4579124" y="2048524"/>
            <a:ext cx="2754599" cy="542100"/>
          </a:xfrm>
          <a:prstGeom prst="straightConnector1">
            <a:avLst/>
          </a:prstGeom>
          <a:noFill/>
          <a:ln cap="flat" cmpd="sng" w="19050">
            <a:solidFill>
              <a:srgbClr val="FFFFFF"/>
            </a:solidFill>
            <a:prstDash val="solid"/>
            <a:round/>
            <a:headEnd len="lg" w="lg" type="none"/>
            <a:tailEnd len="lg" w="lg"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Shape 194"/>
          <p:cNvSpPr txBox="1"/>
          <p:nvPr>
            <p:ph type="title"/>
          </p:nvPr>
        </p:nvSpPr>
        <p:spPr>
          <a:xfrm>
            <a:off x="307350" y="663175"/>
            <a:ext cx="8701799"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The different tasks PAM Modules are built to deal with</a:t>
            </a:r>
          </a:p>
        </p:txBody>
      </p:sp>
      <p:sp>
        <p:nvSpPr>
          <p:cNvPr id="195" name="Shape 195"/>
          <p:cNvSpPr/>
          <p:nvPr/>
        </p:nvSpPr>
        <p:spPr>
          <a:xfrm>
            <a:off x="489010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Session</a:t>
            </a:r>
          </a:p>
        </p:txBody>
      </p:sp>
      <p:sp>
        <p:nvSpPr>
          <p:cNvPr id="196" name="Shape 196"/>
          <p:cNvSpPr/>
          <p:nvPr/>
        </p:nvSpPr>
        <p:spPr>
          <a:xfrm>
            <a:off x="2598725"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Account</a:t>
            </a:r>
          </a:p>
        </p:txBody>
      </p:sp>
      <p:sp>
        <p:nvSpPr>
          <p:cNvPr id="197" name="Shape 197"/>
          <p:cNvSpPr/>
          <p:nvPr/>
        </p:nvSpPr>
        <p:spPr>
          <a:xfrm>
            <a:off x="30735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Auth</a:t>
            </a:r>
          </a:p>
        </p:txBody>
      </p:sp>
      <p:sp>
        <p:nvSpPr>
          <p:cNvPr id="198" name="Shape 198"/>
          <p:cNvSpPr/>
          <p:nvPr/>
        </p:nvSpPr>
        <p:spPr>
          <a:xfrm>
            <a:off x="7181475" y="23077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02" name="Shape 202"/>
        <p:cNvGrpSpPr/>
        <p:nvPr/>
      </p:nvGrpSpPr>
      <p:grpSpPr>
        <a:xfrm>
          <a:off x="0" y="0"/>
          <a:ext cx="0" cy="0"/>
          <a:chOff x="0" y="0"/>
          <a:chExt cx="0" cy="0"/>
        </a:xfrm>
      </p:grpSpPr>
      <p:sp>
        <p:nvSpPr>
          <p:cNvPr id="203" name="Shape 203"/>
          <p:cNvSpPr txBox="1"/>
          <p:nvPr>
            <p:ph type="title"/>
          </p:nvPr>
        </p:nvSpPr>
        <p:spPr>
          <a:xfrm>
            <a:off x="307350" y="663175"/>
            <a:ext cx="8701799"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The different tasks PAM Modules are built to deal with</a:t>
            </a:r>
          </a:p>
        </p:txBody>
      </p:sp>
      <p:sp>
        <p:nvSpPr>
          <p:cNvPr id="204" name="Shape 204"/>
          <p:cNvSpPr/>
          <p:nvPr/>
        </p:nvSpPr>
        <p:spPr>
          <a:xfrm>
            <a:off x="489010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Session</a:t>
            </a:r>
          </a:p>
        </p:txBody>
      </p:sp>
      <p:sp>
        <p:nvSpPr>
          <p:cNvPr id="205" name="Shape 205"/>
          <p:cNvSpPr/>
          <p:nvPr/>
        </p:nvSpPr>
        <p:spPr>
          <a:xfrm>
            <a:off x="2598725"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Account</a:t>
            </a:r>
          </a:p>
        </p:txBody>
      </p:sp>
      <p:sp>
        <p:nvSpPr>
          <p:cNvPr id="206" name="Shape 206"/>
          <p:cNvSpPr/>
          <p:nvPr/>
        </p:nvSpPr>
        <p:spPr>
          <a:xfrm>
            <a:off x="307350" y="227012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Auth</a:t>
            </a:r>
          </a:p>
        </p:txBody>
      </p:sp>
      <p:sp>
        <p:nvSpPr>
          <p:cNvPr id="207" name="Shape 207"/>
          <p:cNvSpPr/>
          <p:nvPr/>
        </p:nvSpPr>
        <p:spPr>
          <a:xfrm>
            <a:off x="7181475" y="23077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a:t>
            </a:r>
          </a:p>
        </p:txBody>
      </p:sp>
      <p:sp>
        <p:nvSpPr>
          <p:cNvPr id="208" name="Shape 208"/>
          <p:cNvSpPr txBox="1"/>
          <p:nvPr/>
        </p:nvSpPr>
        <p:spPr>
          <a:xfrm>
            <a:off x="333275" y="2955025"/>
            <a:ext cx="1733100" cy="2088600"/>
          </a:xfrm>
          <a:prstGeom prst="rect">
            <a:avLst/>
          </a:prstGeom>
          <a:noFill/>
          <a:ln>
            <a:noFill/>
          </a:ln>
        </p:spPr>
        <p:txBody>
          <a:bodyPr anchorCtr="0" anchor="t" bIns="91425" lIns="91425" rIns="91425" tIns="91425">
            <a:noAutofit/>
          </a:bodyPr>
          <a:lstStyle/>
          <a:p>
            <a:pPr lvl="0" algn="ctr">
              <a:spcBef>
                <a:spcPts val="0"/>
              </a:spcBef>
              <a:buNone/>
            </a:pPr>
            <a:r>
              <a:rPr lang="en" sz="1800">
                <a:solidFill>
                  <a:srgbClr val="FFFFFF"/>
                </a:solidFill>
              </a:rPr>
              <a:t>Identifies Users, Groups and Memberships</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12" name="Shape 212"/>
        <p:cNvGrpSpPr/>
        <p:nvPr/>
      </p:nvGrpSpPr>
      <p:grpSpPr>
        <a:xfrm>
          <a:off x="0" y="0"/>
          <a:ext cx="0" cy="0"/>
          <a:chOff x="0" y="0"/>
          <a:chExt cx="0" cy="0"/>
        </a:xfrm>
      </p:grpSpPr>
      <p:sp>
        <p:nvSpPr>
          <p:cNvPr id="213" name="Shape 213"/>
          <p:cNvSpPr/>
          <p:nvPr/>
        </p:nvSpPr>
        <p:spPr>
          <a:xfrm>
            <a:off x="489010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Session</a:t>
            </a:r>
          </a:p>
        </p:txBody>
      </p:sp>
      <p:sp>
        <p:nvSpPr>
          <p:cNvPr id="214" name="Shape 214"/>
          <p:cNvSpPr/>
          <p:nvPr/>
        </p:nvSpPr>
        <p:spPr>
          <a:xfrm>
            <a:off x="2598725" y="227012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Account</a:t>
            </a:r>
          </a:p>
        </p:txBody>
      </p:sp>
      <p:sp>
        <p:nvSpPr>
          <p:cNvPr id="215" name="Shape 215"/>
          <p:cNvSpPr/>
          <p:nvPr/>
        </p:nvSpPr>
        <p:spPr>
          <a:xfrm>
            <a:off x="30735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Auth</a:t>
            </a:r>
          </a:p>
        </p:txBody>
      </p:sp>
      <p:sp>
        <p:nvSpPr>
          <p:cNvPr id="216" name="Shape 216"/>
          <p:cNvSpPr/>
          <p:nvPr/>
        </p:nvSpPr>
        <p:spPr>
          <a:xfrm>
            <a:off x="7181475" y="23077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a:t>
            </a:r>
          </a:p>
        </p:txBody>
      </p:sp>
      <p:sp>
        <p:nvSpPr>
          <p:cNvPr id="217" name="Shape 217"/>
          <p:cNvSpPr txBox="1"/>
          <p:nvPr/>
        </p:nvSpPr>
        <p:spPr>
          <a:xfrm>
            <a:off x="3332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Identifies Users, Groups and Memberships</a:t>
            </a:r>
          </a:p>
        </p:txBody>
      </p:sp>
      <p:sp>
        <p:nvSpPr>
          <p:cNvPr id="218" name="Shape 218"/>
          <p:cNvSpPr txBox="1"/>
          <p:nvPr/>
        </p:nvSpPr>
        <p:spPr>
          <a:xfrm>
            <a:off x="26459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Enforces Login Restrictions</a:t>
            </a:r>
          </a:p>
        </p:txBody>
      </p:sp>
      <p:sp>
        <p:nvSpPr>
          <p:cNvPr id="219" name="Shape 219"/>
          <p:cNvSpPr txBox="1"/>
          <p:nvPr>
            <p:ph type="title"/>
          </p:nvPr>
        </p:nvSpPr>
        <p:spPr>
          <a:xfrm>
            <a:off x="307350" y="663175"/>
            <a:ext cx="8701799"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The different tasks PAM Modules are built to deal with</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23" name="Shape 223"/>
        <p:cNvGrpSpPr/>
        <p:nvPr/>
      </p:nvGrpSpPr>
      <p:grpSpPr>
        <a:xfrm>
          <a:off x="0" y="0"/>
          <a:ext cx="0" cy="0"/>
          <a:chOff x="0" y="0"/>
          <a:chExt cx="0" cy="0"/>
        </a:xfrm>
      </p:grpSpPr>
      <p:sp>
        <p:nvSpPr>
          <p:cNvPr id="224" name="Shape 22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PAM_ACCESS</a:t>
            </a:r>
          </a:p>
        </p:txBody>
      </p:sp>
      <p:sp>
        <p:nvSpPr>
          <p:cNvPr id="225" name="Shape 225"/>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The PAM access module can be used to limit who is able to access the system.  It is controlled by /etc/security/access.conf</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On Redhat based distros it must be enabled by editing /etc/pam.d/system-auth and adding</a:t>
            </a:r>
          </a:p>
          <a:p>
            <a:pPr lvl="0" rtl="0">
              <a:spcBef>
                <a:spcPts val="0"/>
              </a:spcBef>
              <a:buNone/>
            </a:pPr>
            <a:r>
              <a:rPr lang="en">
                <a:latin typeface="Helvetica Neue"/>
                <a:ea typeface="Helvetica Neue"/>
                <a:cs typeface="Helvetica Neue"/>
                <a:sym typeface="Helvetica Neue"/>
              </a:rPr>
              <a:t>account required pam_access.so</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29" name="Shape 229"/>
        <p:cNvGrpSpPr/>
        <p:nvPr/>
      </p:nvGrpSpPr>
      <p:grpSpPr>
        <a:xfrm>
          <a:off x="0" y="0"/>
          <a:ext cx="0" cy="0"/>
          <a:chOff x="0" y="0"/>
          <a:chExt cx="0" cy="0"/>
        </a:xfrm>
      </p:grpSpPr>
      <p:sp>
        <p:nvSpPr>
          <p:cNvPr id="230" name="Shape 23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/etc/security/access.conf</a:t>
            </a:r>
          </a:p>
        </p:txBody>
      </p:sp>
      <p:sp>
        <p:nvSpPr>
          <p:cNvPr id="231" name="Shape 231"/>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Format:</a:t>
            </a:r>
          </a:p>
          <a:p>
            <a:pPr lvl="0" rtl="0">
              <a:spcBef>
                <a:spcPts val="0"/>
              </a:spcBef>
              <a:buNone/>
            </a:pPr>
            <a:r>
              <a:rPr lang="en">
                <a:latin typeface="Helvetica Neue"/>
                <a:ea typeface="Helvetica Neue"/>
                <a:cs typeface="Helvetica Neue"/>
                <a:sym typeface="Helvetica Neue"/>
              </a:rPr>
              <a:t>Allow/Deny (+ or -):user or (group):from where </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35" name="Shape 235"/>
        <p:cNvGrpSpPr/>
        <p:nvPr/>
      </p:nvGrpSpPr>
      <p:grpSpPr>
        <a:xfrm>
          <a:off x="0" y="0"/>
          <a:ext cx="0" cy="0"/>
          <a:chOff x="0" y="0"/>
          <a:chExt cx="0" cy="0"/>
        </a:xfrm>
      </p:grpSpPr>
      <p:sp>
        <p:nvSpPr>
          <p:cNvPr id="236" name="Shape 23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/etc/security/access.conf</a:t>
            </a:r>
          </a:p>
        </p:txBody>
      </p:sp>
      <p:sp>
        <p:nvSpPr>
          <p:cNvPr id="237" name="Shape 237"/>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Super Secure and Simple Configuration</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-:ALL:ALL</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does this mean?</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Shape 24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/etc/security/access.conf</a:t>
            </a:r>
          </a:p>
        </p:txBody>
      </p:sp>
      <p:sp>
        <p:nvSpPr>
          <p:cNvPr id="243" name="Shape 24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Restricting access to only one user</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+:mdehus:ALL</a:t>
            </a:r>
          </a:p>
          <a:p>
            <a:pPr lvl="0" rtl="0">
              <a:spcBef>
                <a:spcPts val="0"/>
              </a:spcBef>
              <a:buNone/>
            </a:pPr>
            <a:r>
              <a:rPr lang="en">
                <a:latin typeface="Helvetica Neue"/>
                <a:ea typeface="Helvetica Neue"/>
                <a:cs typeface="Helvetica Neue"/>
                <a:sym typeface="Helvetica Neue"/>
              </a:rPr>
              <a:t>-:ALL:ALL</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47" name="Shape 247"/>
        <p:cNvGrpSpPr/>
        <p:nvPr/>
      </p:nvGrpSpPr>
      <p:grpSpPr>
        <a:xfrm>
          <a:off x="0" y="0"/>
          <a:ext cx="0" cy="0"/>
          <a:chOff x="0" y="0"/>
          <a:chExt cx="0" cy="0"/>
        </a:xfrm>
      </p:grpSpPr>
      <p:sp>
        <p:nvSpPr>
          <p:cNvPr id="248" name="Shape 24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PAM_ACCESS</a:t>
            </a:r>
          </a:p>
        </p:txBody>
      </p:sp>
      <p:sp>
        <p:nvSpPr>
          <p:cNvPr id="249" name="Shape 249"/>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Restricting Access to one group</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+:(managers):ALL</a:t>
            </a:r>
          </a:p>
          <a:p>
            <a:pPr lvl="0" rtl="0">
              <a:spcBef>
                <a:spcPts val="0"/>
              </a:spcBef>
              <a:buNone/>
            </a:pPr>
            <a:r>
              <a:rPr lang="en">
                <a:latin typeface="Helvetica Neue"/>
                <a:ea typeface="Helvetica Neue"/>
                <a:cs typeface="Helvetica Neue"/>
                <a:sym typeface="Helvetica Neue"/>
              </a:rPr>
              <a:t>-:ALL:ALL</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Shape 6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Password Threats</a:t>
            </a:r>
          </a:p>
        </p:txBody>
      </p:sp>
      <p:sp>
        <p:nvSpPr>
          <p:cNvPr id="61" name="Shape 61"/>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17500" lvl="0" marL="457200" rtl="0">
              <a:spcBef>
                <a:spcPts val="0"/>
              </a:spcBef>
              <a:buSzPct val="46666"/>
              <a:buFont typeface="Helvetica Neue"/>
            </a:pPr>
            <a:r>
              <a:rPr lang="en">
                <a:latin typeface="Helvetica Neue"/>
                <a:ea typeface="Helvetica Neue"/>
                <a:cs typeface="Helvetica Neue"/>
                <a:sym typeface="Helvetica Neue"/>
              </a:rPr>
              <a:t>Hashes from /etc/shadow or elsewhere</a:t>
            </a:r>
          </a:p>
          <a:p>
            <a:pPr indent="-317500" lvl="0" marL="457200" rtl="0">
              <a:spcBef>
                <a:spcPts val="0"/>
              </a:spcBef>
              <a:buSzPct val="46666"/>
              <a:buFont typeface="Helvetica Neue"/>
            </a:pPr>
            <a:r>
              <a:rPr lang="en">
                <a:latin typeface="Helvetica Neue"/>
                <a:ea typeface="Helvetica Neue"/>
                <a:cs typeface="Helvetica Neue"/>
                <a:sym typeface="Helvetica Neue"/>
              </a:rPr>
              <a:t>Plain-text passwords in scripts</a:t>
            </a:r>
          </a:p>
          <a:p>
            <a:pPr indent="-317500" lvl="0" marL="457200" rtl="0">
              <a:spcBef>
                <a:spcPts val="0"/>
              </a:spcBef>
              <a:buSzPct val="46666"/>
              <a:buFont typeface="Helvetica Neue"/>
            </a:pPr>
            <a:r>
              <a:rPr lang="en">
                <a:latin typeface="Helvetica Neue"/>
                <a:ea typeface="Helvetica Neue"/>
                <a:cs typeface="Helvetica Neue"/>
                <a:sym typeface="Helvetica Neue"/>
              </a:rPr>
              <a:t>Sniffing of insecure protocols</a:t>
            </a:r>
          </a:p>
          <a:p>
            <a:pPr indent="-317500" lvl="0" marL="457200" rtl="0">
              <a:spcBef>
                <a:spcPts val="0"/>
              </a:spcBef>
              <a:buSzPct val="46666"/>
              <a:buFont typeface="Helvetica Neue"/>
            </a:pPr>
            <a:r>
              <a:rPr lang="en">
                <a:latin typeface="Helvetica Neue"/>
                <a:ea typeface="Helvetica Neue"/>
                <a:cs typeface="Helvetica Neue"/>
                <a:sym typeface="Helvetica Neue"/>
              </a:rPr>
              <a:t>Shoulder surfing</a:t>
            </a:r>
          </a:p>
          <a:p>
            <a:pPr indent="-317500" lvl="0" marL="457200" rtl="0">
              <a:spcBef>
                <a:spcPts val="0"/>
              </a:spcBef>
              <a:buSzPct val="46666"/>
              <a:buFont typeface="Helvetica Neue"/>
            </a:pPr>
            <a:r>
              <a:rPr lang="en">
                <a:latin typeface="Helvetica Neue"/>
                <a:ea typeface="Helvetica Neue"/>
                <a:cs typeface="Helvetica Neue"/>
                <a:sym typeface="Helvetica Neue"/>
              </a:rPr>
              <a:t>Keyboard loggers (hardware or software)</a:t>
            </a:r>
          </a:p>
          <a:p>
            <a:pPr indent="-317500" lvl="0" marL="457200" rtl="0">
              <a:spcBef>
                <a:spcPts val="0"/>
              </a:spcBef>
              <a:buSzPct val="46666"/>
              <a:buFont typeface="Helvetica Neue"/>
            </a:pPr>
            <a:r>
              <a:rPr lang="en">
                <a:latin typeface="Helvetica Neue"/>
                <a:ea typeface="Helvetica Neue"/>
                <a:cs typeface="Helvetica Neue"/>
                <a:sym typeface="Helvetica Neue"/>
              </a:rPr>
              <a:t>Brute force guessing or dictionary attacks</a:t>
            </a: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53" name="Shape 253"/>
        <p:cNvGrpSpPr/>
        <p:nvPr/>
      </p:nvGrpSpPr>
      <p:grpSpPr>
        <a:xfrm>
          <a:off x="0" y="0"/>
          <a:ext cx="0" cy="0"/>
          <a:chOff x="0" y="0"/>
          <a:chExt cx="0" cy="0"/>
        </a:xfrm>
      </p:grpSpPr>
      <p:sp>
        <p:nvSpPr>
          <p:cNvPr id="254" name="Shape 254"/>
          <p:cNvSpPr/>
          <p:nvPr/>
        </p:nvSpPr>
        <p:spPr>
          <a:xfrm>
            <a:off x="4890100" y="227012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Session</a:t>
            </a:r>
          </a:p>
        </p:txBody>
      </p:sp>
      <p:sp>
        <p:nvSpPr>
          <p:cNvPr id="255" name="Shape 255"/>
          <p:cNvSpPr/>
          <p:nvPr/>
        </p:nvSpPr>
        <p:spPr>
          <a:xfrm>
            <a:off x="2598725"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Account</a:t>
            </a:r>
          </a:p>
        </p:txBody>
      </p:sp>
      <p:sp>
        <p:nvSpPr>
          <p:cNvPr id="256" name="Shape 256"/>
          <p:cNvSpPr/>
          <p:nvPr/>
        </p:nvSpPr>
        <p:spPr>
          <a:xfrm>
            <a:off x="30735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Auth</a:t>
            </a:r>
          </a:p>
        </p:txBody>
      </p:sp>
      <p:sp>
        <p:nvSpPr>
          <p:cNvPr id="257" name="Shape 257"/>
          <p:cNvSpPr/>
          <p:nvPr/>
        </p:nvSpPr>
        <p:spPr>
          <a:xfrm>
            <a:off x="7181475" y="23077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a:t>
            </a:r>
          </a:p>
        </p:txBody>
      </p:sp>
      <p:sp>
        <p:nvSpPr>
          <p:cNvPr id="258" name="Shape 258"/>
          <p:cNvSpPr txBox="1"/>
          <p:nvPr/>
        </p:nvSpPr>
        <p:spPr>
          <a:xfrm>
            <a:off x="3332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Identifies Users, Groups and Memberships</a:t>
            </a:r>
          </a:p>
        </p:txBody>
      </p:sp>
      <p:sp>
        <p:nvSpPr>
          <p:cNvPr id="259" name="Shape 259"/>
          <p:cNvSpPr txBox="1"/>
          <p:nvPr/>
        </p:nvSpPr>
        <p:spPr>
          <a:xfrm>
            <a:off x="26459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Enforces Login Restrictions</a:t>
            </a:r>
          </a:p>
        </p:txBody>
      </p:sp>
      <p:sp>
        <p:nvSpPr>
          <p:cNvPr id="260" name="Shape 260"/>
          <p:cNvSpPr txBox="1"/>
          <p:nvPr>
            <p:ph type="title"/>
          </p:nvPr>
        </p:nvSpPr>
        <p:spPr>
          <a:xfrm>
            <a:off x="307350" y="663175"/>
            <a:ext cx="8701799"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The different tasks PAM Modules are built to deal with</a:t>
            </a:r>
          </a:p>
        </p:txBody>
      </p:sp>
      <p:sp>
        <p:nvSpPr>
          <p:cNvPr id="261" name="Shape 261"/>
          <p:cNvSpPr txBox="1"/>
          <p:nvPr/>
        </p:nvSpPr>
        <p:spPr>
          <a:xfrm>
            <a:off x="49586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Takes care of some task before or after a user logs in</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65" name="Shape 265"/>
        <p:cNvGrpSpPr/>
        <p:nvPr/>
      </p:nvGrpSpPr>
      <p:grpSpPr>
        <a:xfrm>
          <a:off x="0" y="0"/>
          <a:ext cx="0" cy="0"/>
          <a:chOff x="0" y="0"/>
          <a:chExt cx="0" cy="0"/>
        </a:xfrm>
      </p:grpSpPr>
      <p:sp>
        <p:nvSpPr>
          <p:cNvPr id="266" name="Shape 266"/>
          <p:cNvSpPr/>
          <p:nvPr/>
        </p:nvSpPr>
        <p:spPr>
          <a:xfrm>
            <a:off x="489010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Session</a:t>
            </a:r>
          </a:p>
        </p:txBody>
      </p:sp>
      <p:sp>
        <p:nvSpPr>
          <p:cNvPr id="267" name="Shape 267"/>
          <p:cNvSpPr/>
          <p:nvPr/>
        </p:nvSpPr>
        <p:spPr>
          <a:xfrm>
            <a:off x="2598725"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Account</a:t>
            </a:r>
          </a:p>
        </p:txBody>
      </p:sp>
      <p:sp>
        <p:nvSpPr>
          <p:cNvPr id="268" name="Shape 268"/>
          <p:cNvSpPr/>
          <p:nvPr/>
        </p:nvSpPr>
        <p:spPr>
          <a:xfrm>
            <a:off x="307350" y="22701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Auth</a:t>
            </a:r>
          </a:p>
        </p:txBody>
      </p:sp>
      <p:sp>
        <p:nvSpPr>
          <p:cNvPr id="269" name="Shape 269"/>
          <p:cNvSpPr/>
          <p:nvPr/>
        </p:nvSpPr>
        <p:spPr>
          <a:xfrm>
            <a:off x="7181475" y="2307750"/>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a:t>
            </a:r>
          </a:p>
        </p:txBody>
      </p:sp>
      <p:sp>
        <p:nvSpPr>
          <p:cNvPr id="270" name="Shape 270"/>
          <p:cNvSpPr txBox="1"/>
          <p:nvPr/>
        </p:nvSpPr>
        <p:spPr>
          <a:xfrm>
            <a:off x="3332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Identifies Users, Groups and Memberships</a:t>
            </a:r>
          </a:p>
        </p:txBody>
      </p:sp>
      <p:sp>
        <p:nvSpPr>
          <p:cNvPr id="271" name="Shape 271"/>
          <p:cNvSpPr txBox="1"/>
          <p:nvPr/>
        </p:nvSpPr>
        <p:spPr>
          <a:xfrm>
            <a:off x="26459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Enforces Login Restrictions</a:t>
            </a:r>
          </a:p>
        </p:txBody>
      </p:sp>
      <p:sp>
        <p:nvSpPr>
          <p:cNvPr id="272" name="Shape 272"/>
          <p:cNvSpPr txBox="1"/>
          <p:nvPr>
            <p:ph type="title"/>
          </p:nvPr>
        </p:nvSpPr>
        <p:spPr>
          <a:xfrm>
            <a:off x="307350" y="663175"/>
            <a:ext cx="8701799"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The different tasks PAM Modules are built to deal with</a:t>
            </a:r>
          </a:p>
        </p:txBody>
      </p:sp>
      <p:sp>
        <p:nvSpPr>
          <p:cNvPr id="273" name="Shape 273"/>
          <p:cNvSpPr txBox="1"/>
          <p:nvPr/>
        </p:nvSpPr>
        <p:spPr>
          <a:xfrm>
            <a:off x="495867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Takes care of some task before or after a user logs in</a:t>
            </a:r>
          </a:p>
        </p:txBody>
      </p:sp>
      <p:sp>
        <p:nvSpPr>
          <p:cNvPr id="274" name="Shape 274"/>
          <p:cNvSpPr txBox="1"/>
          <p:nvPr/>
        </p:nvSpPr>
        <p:spPr>
          <a:xfrm>
            <a:off x="7228725" y="2955025"/>
            <a:ext cx="1733100" cy="20886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rPr>
              <a:t>Deals with password changes</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Shape 27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a:t>
            </a:r>
          </a:p>
        </p:txBody>
      </p:sp>
      <p:sp>
        <p:nvSpPr>
          <p:cNvPr id="280" name="Shape 28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pwquality is a PAM module that is invoked when the password is changed to enforce strength. </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It has several checks, and compares both the old password and the new one.</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84" name="Shape 284"/>
        <p:cNvGrpSpPr/>
        <p:nvPr/>
      </p:nvGrpSpPr>
      <p:grpSpPr>
        <a:xfrm>
          <a:off x="0" y="0"/>
          <a:ext cx="0" cy="0"/>
          <a:chOff x="0" y="0"/>
          <a:chExt cx="0" cy="0"/>
        </a:xfrm>
      </p:grpSpPr>
      <p:sp>
        <p:nvSpPr>
          <p:cNvPr id="285" name="Shape 285"/>
          <p:cNvSpPr txBox="1"/>
          <p:nvPr>
            <p:ph type="title"/>
          </p:nvPr>
        </p:nvSpPr>
        <p:spPr>
          <a:xfrm>
            <a:off x="457200" y="205975"/>
            <a:ext cx="8607899"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Basic Checks</a:t>
            </a:r>
          </a:p>
        </p:txBody>
      </p:sp>
      <p:sp>
        <p:nvSpPr>
          <p:cNvPr id="286" name="Shape 286"/>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228600" lvl="0" marL="457200" rtl="0">
              <a:spcBef>
                <a:spcPts val="0"/>
              </a:spcBef>
              <a:buFont typeface="Helvetica Neue"/>
              <a:buAutoNum type="arabicPeriod"/>
            </a:pPr>
            <a:r>
              <a:rPr lang="en">
                <a:latin typeface="Helvetica Neue"/>
                <a:ea typeface="Helvetica Neue"/>
                <a:cs typeface="Helvetica Neue"/>
                <a:sym typeface="Helvetica Neue"/>
              </a:rPr>
              <a:t>Is it a dictionary word?</a:t>
            </a:r>
          </a:p>
          <a:p>
            <a:pPr indent="-228600" lvl="0" marL="457200" rtl="0">
              <a:spcBef>
                <a:spcPts val="0"/>
              </a:spcBef>
              <a:buFont typeface="Helvetica Neue"/>
              <a:buAutoNum type="arabicPeriod"/>
            </a:pPr>
            <a:r>
              <a:rPr lang="en">
                <a:latin typeface="Helvetica Neue"/>
                <a:ea typeface="Helvetica Neue"/>
                <a:cs typeface="Helvetica Neue"/>
                <a:sym typeface="Helvetica Neue"/>
              </a:rPr>
              <a:t>Is it a palindrome?</a:t>
            </a:r>
          </a:p>
          <a:p>
            <a:pPr indent="-228600" lvl="0" marL="457200" rtl="0">
              <a:spcBef>
                <a:spcPts val="0"/>
              </a:spcBef>
              <a:buFont typeface="Helvetica Neue"/>
              <a:buAutoNum type="arabicPeriod"/>
            </a:pPr>
            <a:r>
              <a:rPr lang="en">
                <a:latin typeface="Helvetica Neue"/>
                <a:ea typeface="Helvetica Neue"/>
                <a:cs typeface="Helvetica Neue"/>
                <a:sym typeface="Helvetica Neue"/>
              </a:rPr>
              <a:t>Did only the case change?</a:t>
            </a:r>
          </a:p>
          <a:p>
            <a:pPr indent="-228600" lvl="0" marL="457200" rtl="0">
              <a:spcBef>
                <a:spcPts val="0"/>
              </a:spcBef>
              <a:buFont typeface="Helvetica Neue"/>
              <a:buAutoNum type="arabicPeriod"/>
            </a:pPr>
            <a:r>
              <a:rPr lang="en">
                <a:latin typeface="Helvetica Neue"/>
                <a:ea typeface="Helvetica Neue"/>
                <a:cs typeface="Helvetica Neue"/>
                <a:sym typeface="Helvetica Neue"/>
              </a:rPr>
              <a:t>Is it too similar to the old one?</a:t>
            </a:r>
          </a:p>
          <a:p>
            <a:pPr indent="-228600" lvl="0" marL="457200" rtl="0">
              <a:spcBef>
                <a:spcPts val="0"/>
              </a:spcBef>
              <a:buFont typeface="Helvetica Neue"/>
              <a:buAutoNum type="arabicPeriod"/>
            </a:pPr>
            <a:r>
              <a:rPr lang="en">
                <a:latin typeface="Helvetica Neue"/>
                <a:ea typeface="Helvetica Neue"/>
                <a:cs typeface="Helvetica Neue"/>
                <a:sym typeface="Helvetica Neue"/>
              </a:rPr>
              <a:t>Is it just a rotated version of the old one?</a:t>
            </a:r>
          </a:p>
          <a:p>
            <a:pPr indent="-228600" lvl="0" marL="457200" rtl="0">
              <a:spcBef>
                <a:spcPts val="0"/>
              </a:spcBef>
              <a:buFont typeface="Helvetica Neue"/>
              <a:buAutoNum type="arabicPeriod"/>
            </a:pPr>
            <a:r>
              <a:rPr lang="en">
                <a:latin typeface="Helvetica Neue"/>
                <a:ea typeface="Helvetica Neue"/>
                <a:cs typeface="Helvetica Neue"/>
                <a:sym typeface="Helvetica Neue"/>
              </a:rPr>
              <a:t>Is it too simple?</a:t>
            </a:r>
          </a:p>
          <a:p>
            <a:pPr indent="-228600" lvl="0" marL="457200" rtl="0">
              <a:spcBef>
                <a:spcPts val="0"/>
              </a:spcBef>
              <a:buFont typeface="Helvetica Neue"/>
              <a:buAutoNum type="arabicPeriod"/>
            </a:pPr>
            <a:r>
              <a:rPr lang="en">
                <a:latin typeface="Helvetica Neue"/>
                <a:ea typeface="Helvetica Neue"/>
                <a:cs typeface="Helvetica Neue"/>
                <a:sym typeface="Helvetica Neue"/>
              </a:rPr>
              <a:t>Are there more than 5 different characters?</a:t>
            </a:r>
          </a:p>
          <a:p>
            <a:pPr indent="-228600" lvl="0" marL="457200" rtl="0">
              <a:spcBef>
                <a:spcPts val="0"/>
              </a:spcBef>
              <a:buFont typeface="Helvetica Neue"/>
              <a:buAutoNum type="arabicPeriod"/>
            </a:pPr>
            <a:r>
              <a:rPr lang="en">
                <a:latin typeface="Helvetica Neue"/>
                <a:ea typeface="Helvetica Neue"/>
                <a:cs typeface="Helvetica Neue"/>
                <a:sym typeface="Helvetica Neue"/>
              </a:rPr>
              <a:t>Does it contain the username or gecos?</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90" name="Shape 290"/>
        <p:cNvGrpSpPr/>
        <p:nvPr/>
      </p:nvGrpSpPr>
      <p:grpSpPr>
        <a:xfrm>
          <a:off x="0" y="0"/>
          <a:ext cx="0" cy="0"/>
          <a:chOff x="0" y="0"/>
          <a:chExt cx="0" cy="0"/>
        </a:xfrm>
      </p:grpSpPr>
      <p:sp>
        <p:nvSpPr>
          <p:cNvPr id="291" name="Shape 291"/>
          <p:cNvSpPr txBox="1"/>
          <p:nvPr>
            <p:ph type="title"/>
          </p:nvPr>
        </p:nvSpPr>
        <p:spPr>
          <a:xfrm>
            <a:off x="457200" y="205975"/>
            <a:ext cx="8475899"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Configuration</a:t>
            </a:r>
          </a:p>
        </p:txBody>
      </p:sp>
      <p:sp>
        <p:nvSpPr>
          <p:cNvPr id="292" name="Shape 29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minlen - The minimum length (6)</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96" name="Shape 296"/>
        <p:cNvGrpSpPr/>
        <p:nvPr/>
      </p:nvGrpSpPr>
      <p:grpSpPr>
        <a:xfrm>
          <a:off x="0" y="0"/>
          <a:ext cx="0" cy="0"/>
          <a:chOff x="0" y="0"/>
          <a:chExt cx="0" cy="0"/>
        </a:xfrm>
      </p:grpSpPr>
      <p:sp>
        <p:nvSpPr>
          <p:cNvPr id="297" name="Shape 29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298" name="Shape 29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/etc/security/pwquality.conf</a:t>
            </a:r>
          </a:p>
          <a:p>
            <a:pPr lvl="0" rtl="0">
              <a:spcBef>
                <a:spcPts val="0"/>
              </a:spcBef>
              <a:buNone/>
            </a:pPr>
            <a:r>
              <a:rPr lang="en">
                <a:latin typeface="Helvetica Neue"/>
                <a:ea typeface="Helvetica Neue"/>
                <a:cs typeface="Helvetica Neue"/>
                <a:sym typeface="Helvetica Neue"/>
              </a:rPr>
              <a:t>minlen = 3</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do you think will happen?</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02" name="Shape 302"/>
        <p:cNvGrpSpPr/>
        <p:nvPr/>
      </p:nvGrpSpPr>
      <p:grpSpPr>
        <a:xfrm>
          <a:off x="0" y="0"/>
          <a:ext cx="0" cy="0"/>
          <a:chOff x="0" y="0"/>
          <a:chExt cx="0" cy="0"/>
        </a:xfrm>
      </p:grpSpPr>
      <p:sp>
        <p:nvSpPr>
          <p:cNvPr id="303" name="Shape 303"/>
          <p:cNvSpPr txBox="1"/>
          <p:nvPr>
            <p:ph type="title"/>
          </p:nvPr>
        </p:nvSpPr>
        <p:spPr>
          <a:xfrm>
            <a:off x="457200" y="205975"/>
            <a:ext cx="8537399"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Configuration</a:t>
            </a:r>
          </a:p>
        </p:txBody>
      </p:sp>
      <p:sp>
        <p:nvSpPr>
          <p:cNvPr id="304" name="Shape 30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difok - # of different chars from old pass (5)</a:t>
            </a: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08" name="Shape 308"/>
        <p:cNvGrpSpPr/>
        <p:nvPr/>
      </p:nvGrpSpPr>
      <p:grpSpPr>
        <a:xfrm>
          <a:off x="0" y="0"/>
          <a:ext cx="0" cy="0"/>
          <a:chOff x="0" y="0"/>
          <a:chExt cx="0" cy="0"/>
        </a:xfrm>
      </p:grpSpPr>
      <p:sp>
        <p:nvSpPr>
          <p:cNvPr id="309" name="Shape 30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10" name="Shape 31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difok = 6 </a:t>
            </a:r>
            <a:r>
              <a:rPr lang="en">
                <a:solidFill>
                  <a:schemeClr val="accent5"/>
                </a:solidFill>
                <a:latin typeface="Helvetica Neue"/>
                <a:ea typeface="Helvetica Neue"/>
                <a:cs typeface="Helvetica Neue"/>
                <a:sym typeface="Helvetica Neue"/>
              </a:rPr>
              <a:t># in /etc/security/pwquality.conf</a:t>
            </a:r>
            <a:br>
              <a:rPr lang="en">
                <a:solidFill>
                  <a:schemeClr val="accent5"/>
                </a:solidFill>
                <a:latin typeface="Helvetica Neue"/>
                <a:ea typeface="Helvetica Neue"/>
                <a:cs typeface="Helvetica Neue"/>
                <a:sym typeface="Helvetica Neue"/>
              </a:rPr>
            </a:br>
          </a:p>
          <a:p>
            <a:pPr lvl="0" rtl="0">
              <a:spcBef>
                <a:spcPts val="0"/>
              </a:spcBef>
              <a:buNone/>
            </a:pPr>
            <a:r>
              <a:rPr lang="en">
                <a:latin typeface="Helvetica Neue"/>
                <a:ea typeface="Helvetica Neue"/>
                <a:cs typeface="Helvetica Neue"/>
                <a:sym typeface="Helvetica Neue"/>
              </a:rPr>
              <a:t>then enter password of: Res7$2u2</a:t>
            </a:r>
          </a:p>
          <a:p>
            <a:pPr lvl="0" rtl="0">
              <a:spcBef>
                <a:spcPts val="0"/>
              </a:spcBef>
              <a:buNone/>
            </a:pPr>
            <a:r>
              <a:rPr lang="en">
                <a:latin typeface="Helvetica Neue"/>
                <a:ea typeface="Helvetica Neue"/>
                <a:cs typeface="Helvetica Neue"/>
                <a:sym typeface="Helvetica Neue"/>
              </a:rPr>
              <a:t>reset the password to: Tes6#4u3</a:t>
            </a:r>
          </a:p>
          <a:p>
            <a:pPr lvl="0" rtl="0">
              <a:spcBef>
                <a:spcPts val="0"/>
              </a:spcBef>
              <a:buNone/>
            </a:pPr>
            <a:r>
              <a:rPr lang="en">
                <a:latin typeface="Helvetica Neue"/>
                <a:ea typeface="Helvetica Neue"/>
                <a:cs typeface="Helvetica Neue"/>
                <a:sym typeface="Helvetica Neue"/>
              </a:rPr>
              <a:t>reset the password to: Tas6#4u3</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 here?</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14" name="Shape 314"/>
        <p:cNvGrpSpPr/>
        <p:nvPr/>
      </p:nvGrpSpPr>
      <p:grpSpPr>
        <a:xfrm>
          <a:off x="0" y="0"/>
          <a:ext cx="0" cy="0"/>
          <a:chOff x="0" y="0"/>
          <a:chExt cx="0" cy="0"/>
        </a:xfrm>
      </p:grpSpPr>
      <p:sp>
        <p:nvSpPr>
          <p:cNvPr id="315" name="Shape 315"/>
          <p:cNvSpPr txBox="1"/>
          <p:nvPr>
            <p:ph type="title"/>
          </p:nvPr>
        </p:nvSpPr>
        <p:spPr>
          <a:xfrm>
            <a:off x="457200" y="205975"/>
            <a:ext cx="85725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Configuration</a:t>
            </a:r>
          </a:p>
        </p:txBody>
      </p:sp>
      <p:sp>
        <p:nvSpPr>
          <p:cNvPr id="316" name="Shape 31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gecoscheck - Reject if contains the username or any data in the gecos</a:t>
            </a: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20" name="Shape 320"/>
        <p:cNvGrpSpPr/>
        <p:nvPr/>
      </p:nvGrpSpPr>
      <p:grpSpPr>
        <a:xfrm>
          <a:off x="0" y="0"/>
          <a:ext cx="0" cy="0"/>
          <a:chOff x="0" y="0"/>
          <a:chExt cx="0" cy="0"/>
        </a:xfrm>
      </p:grpSpPr>
      <p:sp>
        <p:nvSpPr>
          <p:cNvPr id="321" name="Shape 32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22" name="Shape 32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gecoscheck = 1</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dehusRr8y&amp;#S</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Shape 66"/>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26" name="Shape 326"/>
        <p:cNvGrpSpPr/>
        <p:nvPr/>
      </p:nvGrpSpPr>
      <p:grpSpPr>
        <a:xfrm>
          <a:off x="0" y="0"/>
          <a:ext cx="0" cy="0"/>
          <a:chOff x="0" y="0"/>
          <a:chExt cx="0" cy="0"/>
        </a:xfrm>
      </p:grpSpPr>
      <p:sp>
        <p:nvSpPr>
          <p:cNvPr id="327" name="Shape 32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28" name="Shape 32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minlen = 10</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oihdfgrjffjsd</a:t>
            </a:r>
          </a:p>
          <a:p>
            <a:pPr lvl="0" rtl="0">
              <a:spcBef>
                <a:spcPts val="0"/>
              </a:spcBef>
              <a:buNone/>
            </a:pPr>
            <a:r>
              <a:rPr lang="en">
                <a:latin typeface="Helvetica Neue"/>
                <a:ea typeface="Helvetica Neue"/>
                <a:cs typeface="Helvetica Neue"/>
                <a:sym typeface="Helvetica Neue"/>
              </a:rPr>
              <a:t>then enter password of: rwrexacp</a:t>
            </a:r>
          </a:p>
          <a:p>
            <a:pPr lvl="0" rtl="0">
              <a:spcBef>
                <a:spcPts val="0"/>
              </a:spcBef>
              <a:buNone/>
            </a:pPr>
            <a:r>
              <a:rPr lang="en">
                <a:latin typeface="Helvetica Neue"/>
                <a:ea typeface="Helvetica Neue"/>
                <a:cs typeface="Helvetica Neue"/>
                <a:sym typeface="Helvetica Neue"/>
              </a:rPr>
              <a:t>then enter password of: </a:t>
            </a:r>
            <a:r>
              <a:rPr lang="en">
                <a:solidFill>
                  <a:schemeClr val="accent5"/>
                </a:solidFill>
                <a:latin typeface="Helvetica Neue"/>
                <a:ea typeface="Helvetica Neue"/>
                <a:cs typeface="Helvetica Neue"/>
                <a:sym typeface="Helvetica Neue"/>
              </a:rPr>
              <a:t>fjhrtiys3</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32" name="Shape 332"/>
        <p:cNvGrpSpPr/>
        <p:nvPr/>
      </p:nvGrpSpPr>
      <p:grpSpPr>
        <a:xfrm>
          <a:off x="0" y="0"/>
          <a:ext cx="0" cy="0"/>
          <a:chOff x="0" y="0"/>
          <a:chExt cx="0" cy="0"/>
        </a:xfrm>
      </p:grpSpPr>
      <p:sp>
        <p:nvSpPr>
          <p:cNvPr id="333" name="Shape 33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Credits</a:t>
            </a:r>
          </a:p>
        </p:txBody>
      </p:sp>
      <p:sp>
        <p:nvSpPr>
          <p:cNvPr id="334" name="Shape 33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rwrexacpm = 9 characters</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38" name="Shape 338"/>
        <p:cNvGrpSpPr/>
        <p:nvPr/>
      </p:nvGrpSpPr>
      <p:grpSpPr>
        <a:xfrm>
          <a:off x="0" y="0"/>
          <a:ext cx="0" cy="0"/>
          <a:chOff x="0" y="0"/>
          <a:chExt cx="0" cy="0"/>
        </a:xfrm>
      </p:grpSpPr>
      <p:sp>
        <p:nvSpPr>
          <p:cNvPr id="339" name="Shape 33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Credits</a:t>
            </a:r>
          </a:p>
        </p:txBody>
      </p:sp>
      <p:sp>
        <p:nvSpPr>
          <p:cNvPr id="340" name="Shape 34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rwrexacpm = 9 characters</a:t>
            </a:r>
          </a:p>
          <a:p>
            <a:pPr lvl="0" rtl="0">
              <a:spcBef>
                <a:spcPts val="0"/>
              </a:spcBef>
              <a:buNone/>
            </a:pPr>
            <a:r>
              <a:rPr lang="en">
                <a:latin typeface="Helvetica Neue"/>
                <a:ea typeface="Helvetica Neue"/>
                <a:cs typeface="Helvetica Neue"/>
                <a:sym typeface="Helvetica Neue"/>
              </a:rPr>
              <a:t>                    +1 lowercase credit</a:t>
            </a:r>
          </a:p>
          <a:p>
            <a:pPr lvl="0" rtl="0">
              <a:spcBef>
                <a:spcPts val="0"/>
              </a:spcBef>
              <a:buNone/>
            </a:pPr>
            <a:r>
              <a:rPr lang="en">
                <a:latin typeface="Helvetica Neue"/>
                <a:ea typeface="Helvetica Neue"/>
                <a:cs typeface="Helvetica Neue"/>
                <a:sym typeface="Helvetica Neue"/>
              </a:rPr>
              <a:t>                      = minlen of 10 </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44" name="Shape 344"/>
        <p:cNvGrpSpPr/>
        <p:nvPr/>
      </p:nvGrpSpPr>
      <p:grpSpPr>
        <a:xfrm>
          <a:off x="0" y="0"/>
          <a:ext cx="0" cy="0"/>
          <a:chOff x="0" y="0"/>
          <a:chExt cx="0" cy="0"/>
        </a:xfrm>
      </p:grpSpPr>
      <p:sp>
        <p:nvSpPr>
          <p:cNvPr id="345" name="Shape 34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Credits</a:t>
            </a:r>
          </a:p>
        </p:txBody>
      </p:sp>
      <p:sp>
        <p:nvSpPr>
          <p:cNvPr id="346" name="Shape 34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rwrexac3 = 8 characters </a:t>
            </a: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50" name="Shape 350"/>
        <p:cNvGrpSpPr/>
        <p:nvPr/>
      </p:nvGrpSpPr>
      <p:grpSpPr>
        <a:xfrm>
          <a:off x="0" y="0"/>
          <a:ext cx="0" cy="0"/>
          <a:chOff x="0" y="0"/>
          <a:chExt cx="0" cy="0"/>
        </a:xfrm>
      </p:grpSpPr>
      <p:sp>
        <p:nvSpPr>
          <p:cNvPr id="351" name="Shape 35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Credits</a:t>
            </a:r>
          </a:p>
        </p:txBody>
      </p:sp>
      <p:sp>
        <p:nvSpPr>
          <p:cNvPr id="352" name="Shape 35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rwrexac3 = 8 characters</a:t>
            </a:r>
          </a:p>
          <a:p>
            <a:pPr lvl="0" rtl="0">
              <a:spcBef>
                <a:spcPts val="0"/>
              </a:spcBef>
              <a:buNone/>
            </a:pPr>
            <a:r>
              <a:rPr lang="en">
                <a:latin typeface="Helvetica Neue"/>
                <a:ea typeface="Helvetica Neue"/>
                <a:cs typeface="Helvetica Neue"/>
                <a:sym typeface="Helvetica Neue"/>
              </a:rPr>
              <a:t>                 +1 lowercase credit</a:t>
            </a:r>
          </a:p>
          <a:p>
            <a:pPr lvl="0" rtl="0">
              <a:spcBef>
                <a:spcPts val="0"/>
              </a:spcBef>
              <a:buNone/>
            </a:pPr>
            <a:r>
              <a:rPr lang="en">
                <a:latin typeface="Helvetica Neue"/>
                <a:ea typeface="Helvetica Neue"/>
                <a:cs typeface="Helvetica Neue"/>
                <a:sym typeface="Helvetica Neue"/>
              </a:rPr>
              <a:t>                 +1 digit credit</a:t>
            </a:r>
          </a:p>
          <a:p>
            <a:pPr lvl="0" rtl="0">
              <a:spcBef>
                <a:spcPts val="0"/>
              </a:spcBef>
              <a:buNone/>
            </a:pPr>
            <a:r>
              <a:rPr lang="en">
                <a:latin typeface="Helvetica Neue"/>
                <a:ea typeface="Helvetica Neue"/>
                <a:cs typeface="Helvetica Neue"/>
                <a:sym typeface="Helvetica Neue"/>
              </a:rPr>
              <a:t>                 = minlen of 10 </a:t>
            </a: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56" name="Shape 356"/>
        <p:cNvGrpSpPr/>
        <p:nvPr/>
      </p:nvGrpSpPr>
      <p:grpSpPr>
        <a:xfrm>
          <a:off x="0" y="0"/>
          <a:ext cx="0" cy="0"/>
          <a:chOff x="0" y="0"/>
          <a:chExt cx="0" cy="0"/>
        </a:xfrm>
      </p:grpSpPr>
      <p:sp>
        <p:nvSpPr>
          <p:cNvPr id="357" name="Shape 357"/>
          <p:cNvSpPr txBox="1"/>
          <p:nvPr>
            <p:ph type="title"/>
          </p:nvPr>
        </p:nvSpPr>
        <p:spPr>
          <a:xfrm>
            <a:off x="457200" y="205975"/>
            <a:ext cx="86430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Configuration</a:t>
            </a:r>
          </a:p>
        </p:txBody>
      </p:sp>
      <p:sp>
        <p:nvSpPr>
          <p:cNvPr id="358" name="Shape 358"/>
          <p:cNvSpPr txBox="1"/>
          <p:nvPr>
            <p:ph idx="1" type="body"/>
          </p:nvPr>
        </p:nvSpPr>
        <p:spPr>
          <a:xfrm>
            <a:off x="457200" y="1200150"/>
            <a:ext cx="84582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lcredit - Credits for using lowercase characters</a:t>
            </a:r>
          </a:p>
          <a:p>
            <a:pPr lvl="0" rtl="0">
              <a:spcBef>
                <a:spcPts val="0"/>
              </a:spcBef>
              <a:buNone/>
            </a:pPr>
            <a:r>
              <a:rPr lang="en">
                <a:latin typeface="Helvetica Neue"/>
                <a:ea typeface="Helvetica Neue"/>
                <a:cs typeface="Helvetica Neue"/>
                <a:sym typeface="Helvetica Neue"/>
              </a:rPr>
              <a:t>ucredit - Credits for using uppercase characters</a:t>
            </a:r>
          </a:p>
          <a:p>
            <a:pPr lvl="0" rtl="0">
              <a:spcBef>
                <a:spcPts val="0"/>
              </a:spcBef>
              <a:buNone/>
            </a:pPr>
            <a:r>
              <a:rPr lang="en">
                <a:latin typeface="Helvetica Neue"/>
                <a:ea typeface="Helvetica Neue"/>
                <a:cs typeface="Helvetica Neue"/>
                <a:sym typeface="Helvetica Neue"/>
              </a:rPr>
              <a:t>dcredit - Credits for using digit characters</a:t>
            </a:r>
          </a:p>
          <a:p>
            <a:pPr lvl="0" rtl="0">
              <a:spcBef>
                <a:spcPts val="0"/>
              </a:spcBef>
              <a:buNone/>
            </a:pPr>
            <a:r>
              <a:rPr lang="en">
                <a:latin typeface="Helvetica Neue"/>
                <a:ea typeface="Helvetica Neue"/>
                <a:cs typeface="Helvetica Neue"/>
                <a:sym typeface="Helvetica Neue"/>
              </a:rPr>
              <a:t>ocredit - Credits for using other character</a:t>
            </a: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62" name="Shape 362"/>
        <p:cNvGrpSpPr/>
        <p:nvPr/>
      </p:nvGrpSpPr>
      <p:grpSpPr>
        <a:xfrm>
          <a:off x="0" y="0"/>
          <a:ext cx="0" cy="0"/>
          <a:chOff x="0" y="0"/>
          <a:chExt cx="0" cy="0"/>
        </a:xfrm>
      </p:grpSpPr>
      <p:sp>
        <p:nvSpPr>
          <p:cNvPr id="363" name="Shape 36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64" name="Shape 36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dcredit = 2 </a:t>
            </a:r>
          </a:p>
          <a:p>
            <a:pPr lvl="0" rtl="0">
              <a:spcBef>
                <a:spcPts val="0"/>
              </a:spcBef>
              <a:buNone/>
            </a:pPr>
            <a:r>
              <a:rPr lang="en">
                <a:latin typeface="Helvetica Neue"/>
                <a:ea typeface="Helvetica Neue"/>
                <a:cs typeface="Helvetica Neue"/>
                <a:sym typeface="Helvetica Neue"/>
              </a:rPr>
              <a:t>minlen = 10</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r2wrexac</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68" name="Shape 368"/>
        <p:cNvGrpSpPr/>
        <p:nvPr/>
      </p:nvGrpSpPr>
      <p:grpSpPr>
        <a:xfrm>
          <a:off x="0" y="0"/>
          <a:ext cx="0" cy="0"/>
          <a:chOff x="0" y="0"/>
          <a:chExt cx="0" cy="0"/>
        </a:xfrm>
      </p:grpSpPr>
      <p:sp>
        <p:nvSpPr>
          <p:cNvPr id="369" name="Shape 36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70" name="Shape 37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dcredit = 2 </a:t>
            </a:r>
          </a:p>
          <a:p>
            <a:pPr lvl="0" rtl="0">
              <a:spcBef>
                <a:spcPts val="0"/>
              </a:spcBef>
              <a:buNone/>
            </a:pPr>
            <a:r>
              <a:rPr lang="en">
                <a:latin typeface="Helvetica Neue"/>
                <a:ea typeface="Helvetica Neue"/>
                <a:cs typeface="Helvetica Neue"/>
                <a:sym typeface="Helvetica Neue"/>
              </a:rPr>
              <a:t>lcredit = 0 </a:t>
            </a:r>
          </a:p>
          <a:p>
            <a:pPr lvl="0" rtl="0">
              <a:spcBef>
                <a:spcPts val="0"/>
              </a:spcBef>
              <a:buNone/>
            </a:pPr>
            <a:r>
              <a:rPr lang="en">
                <a:latin typeface="Helvetica Neue"/>
                <a:ea typeface="Helvetica Neue"/>
                <a:cs typeface="Helvetica Neue"/>
                <a:sym typeface="Helvetica Neue"/>
              </a:rPr>
              <a:t>minlen = 10</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r2wrexac</a:t>
            </a:r>
          </a:p>
          <a:p>
            <a:pPr lvl="0" rtl="0">
              <a:spcBef>
                <a:spcPts val="0"/>
              </a:spcBef>
              <a:buNone/>
            </a:pPr>
            <a:r>
              <a:rPr lang="en">
                <a:latin typeface="Helvetica Neue"/>
                <a:ea typeface="Helvetica Neue"/>
                <a:cs typeface="Helvetica Neue"/>
                <a:sym typeface="Helvetica Neue"/>
              </a:rPr>
              <a:t>then enter password of: r2wrexac1</a:t>
            </a:r>
          </a:p>
          <a:p>
            <a:pPr lvl="0" rtl="0">
              <a:spcBef>
                <a:spcPts val="0"/>
              </a:spcBef>
              <a:buNone/>
            </a:pPr>
            <a:r>
              <a:rPr lang="en">
                <a:latin typeface="Helvetica Neue"/>
                <a:ea typeface="Helvetica Neue"/>
                <a:cs typeface="Helvetica Neue"/>
                <a:sym typeface="Helvetica Neue"/>
              </a:rPr>
              <a:t>then enter password of: r2wre13</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74" name="Shape 374"/>
        <p:cNvGrpSpPr/>
        <p:nvPr/>
      </p:nvGrpSpPr>
      <p:grpSpPr>
        <a:xfrm>
          <a:off x="0" y="0"/>
          <a:ext cx="0" cy="0"/>
          <a:chOff x="0" y="0"/>
          <a:chExt cx="0" cy="0"/>
        </a:xfrm>
      </p:grpSpPr>
      <p:sp>
        <p:nvSpPr>
          <p:cNvPr id="375" name="Shape 37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76" name="Shape 37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dcredit = -2 </a:t>
            </a:r>
          </a:p>
          <a:p>
            <a:pPr lvl="0" rtl="0">
              <a:spcBef>
                <a:spcPts val="0"/>
              </a:spcBef>
              <a:buNone/>
            </a:pPr>
            <a:r>
              <a:rPr lang="en">
                <a:latin typeface="Helvetica Neue"/>
                <a:ea typeface="Helvetica Neue"/>
                <a:cs typeface="Helvetica Neue"/>
                <a:sym typeface="Helvetica Neue"/>
              </a:rPr>
              <a:t>minlen = 10</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r2wrexacp</a:t>
            </a:r>
          </a:p>
          <a:p>
            <a:pPr lvl="0" rtl="0">
              <a:spcBef>
                <a:spcPts val="0"/>
              </a:spcBef>
              <a:buNone/>
            </a:pPr>
            <a:r>
              <a:rPr lang="en">
                <a:latin typeface="Helvetica Neue"/>
                <a:ea typeface="Helvetica Neue"/>
                <a:cs typeface="Helvetica Neue"/>
                <a:sym typeface="Helvetica Neue"/>
              </a:rPr>
              <a:t>then enter password of: r2wrexac2p</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80" name="Shape 380"/>
        <p:cNvGrpSpPr/>
        <p:nvPr/>
      </p:nvGrpSpPr>
      <p:grpSpPr>
        <a:xfrm>
          <a:off x="0" y="0"/>
          <a:ext cx="0" cy="0"/>
          <a:chOff x="0" y="0"/>
          <a:chExt cx="0" cy="0"/>
        </a:xfrm>
      </p:grpSpPr>
      <p:sp>
        <p:nvSpPr>
          <p:cNvPr id="381" name="Shape 381"/>
          <p:cNvSpPr txBox="1"/>
          <p:nvPr>
            <p:ph type="title"/>
          </p:nvPr>
        </p:nvSpPr>
        <p:spPr>
          <a:xfrm>
            <a:off x="457200" y="205975"/>
            <a:ext cx="85815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PAM_PWQUALITY Configuration</a:t>
            </a:r>
          </a:p>
        </p:txBody>
      </p:sp>
      <p:sp>
        <p:nvSpPr>
          <p:cNvPr id="382" name="Shape 38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minclass - Number of req. character classes</a:t>
            </a: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Shape 71"/>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72" name="Shape 72"/>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Simple.  Unplug the power, and toss the machine into a volcano.</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86" name="Shape 386"/>
        <p:cNvGrpSpPr/>
        <p:nvPr/>
      </p:nvGrpSpPr>
      <p:grpSpPr>
        <a:xfrm>
          <a:off x="0" y="0"/>
          <a:ext cx="0" cy="0"/>
          <a:chOff x="0" y="0"/>
          <a:chExt cx="0" cy="0"/>
        </a:xfrm>
      </p:grpSpPr>
      <p:sp>
        <p:nvSpPr>
          <p:cNvPr id="387" name="Shape 38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Try it!</a:t>
            </a:r>
          </a:p>
        </p:txBody>
      </p:sp>
      <p:sp>
        <p:nvSpPr>
          <p:cNvPr id="388" name="Shape 38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minclass = 3 minlen = 10</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then enter password of: r2wrexac</a:t>
            </a:r>
          </a:p>
          <a:p>
            <a:pPr lvl="0" rtl="0">
              <a:spcBef>
                <a:spcPts val="0"/>
              </a:spcBef>
              <a:buNone/>
            </a:pPr>
            <a:r>
              <a:rPr lang="en">
                <a:latin typeface="Helvetica Neue"/>
                <a:ea typeface="Helvetica Neue"/>
                <a:cs typeface="Helvetica Neue"/>
                <a:sym typeface="Helvetica Neue"/>
              </a:rPr>
              <a:t>then enter password of: r2wrexaC</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b="1" lang="en">
                <a:latin typeface="Helvetica Neue"/>
                <a:ea typeface="Helvetica Neue"/>
                <a:cs typeface="Helvetica Neue"/>
                <a:sym typeface="Helvetica Neue"/>
              </a:rPr>
              <a:t>Question:</a:t>
            </a:r>
            <a:r>
              <a:rPr lang="en">
                <a:latin typeface="Helvetica Neue"/>
                <a:ea typeface="Helvetica Neue"/>
                <a:cs typeface="Helvetica Neue"/>
                <a:sym typeface="Helvetica Neue"/>
              </a:rPr>
              <a:t> What happened?</a:t>
            </a: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92" name="Shape 392"/>
        <p:cNvGrpSpPr/>
        <p:nvPr/>
      </p:nvGrpSpPr>
      <p:grpSpPr>
        <a:xfrm>
          <a:off x="0" y="0"/>
          <a:ext cx="0" cy="0"/>
          <a:chOff x="0" y="0"/>
          <a:chExt cx="0" cy="0"/>
        </a:xfrm>
      </p:grpSpPr>
      <p:sp>
        <p:nvSpPr>
          <p:cNvPr id="393" name="Shape 39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t/>
            </a:r>
            <a:endParaRPr>
              <a:latin typeface="Verdana"/>
              <a:ea typeface="Verdana"/>
              <a:cs typeface="Verdana"/>
              <a:sym typeface="Verdana"/>
            </a:endParaRPr>
          </a:p>
        </p:txBody>
      </p:sp>
      <p:sp>
        <p:nvSpPr>
          <p:cNvPr id="394" name="Shape 39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b="1" lang="en">
                <a:latin typeface="Helvetica Neue"/>
                <a:ea typeface="Helvetica Neue"/>
                <a:cs typeface="Helvetica Neue"/>
                <a:sym typeface="Helvetica Neue"/>
              </a:rPr>
              <a:t>Question: </a:t>
            </a:r>
            <a:r>
              <a:rPr lang="en">
                <a:latin typeface="Helvetica Neue"/>
                <a:ea typeface="Helvetica Neue"/>
                <a:cs typeface="Helvetica Neue"/>
                <a:sym typeface="Helvetica Neue"/>
              </a:rPr>
              <a:t>What pwquality settings do we need to adjust to enforce a password policy of 12 characters or longer and from a set of 94 characters including uppercase, symbols, numbers, OR passphrases?</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Shape 77"/>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78" name="Shape 78"/>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Simple.  Unplug the power, and toss the machine into a volcano.</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
        <p:nvSpPr>
          <p:cNvPr id="79" name="Shape 79"/>
          <p:cNvSpPr/>
          <p:nvPr/>
        </p:nvSpPr>
        <p:spPr>
          <a:xfrm>
            <a:off x="3336325" y="1035625"/>
            <a:ext cx="4309499" cy="3247799"/>
          </a:xfrm>
          <a:prstGeom prst="mathMultiply">
            <a:avLst>
              <a:gd fmla="val 23520" name="adj1"/>
            </a:avLst>
          </a:prstGeom>
          <a:solidFill>
            <a:srgbClr val="FF0000"/>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80" name="Shape 80"/>
          <p:cNvSpPr txBox="1"/>
          <p:nvPr/>
        </p:nvSpPr>
        <p:spPr>
          <a:xfrm>
            <a:off x="427725" y="3443250"/>
            <a:ext cx="3593100" cy="1529100"/>
          </a:xfrm>
          <a:prstGeom prst="rect">
            <a:avLst/>
          </a:prstGeom>
          <a:noFill/>
          <a:ln>
            <a:noFill/>
          </a:ln>
        </p:spPr>
        <p:txBody>
          <a:bodyPr anchorCtr="0" anchor="t" bIns="91425" lIns="91425" rIns="91425" tIns="91425">
            <a:noAutofit/>
          </a:bodyPr>
          <a:lstStyle/>
          <a:p>
            <a:pPr lvl="0">
              <a:spcBef>
                <a:spcPts val="0"/>
              </a:spcBef>
              <a:buNone/>
            </a:pPr>
            <a:r>
              <a:rPr lang="en" sz="9600">
                <a:solidFill>
                  <a:srgbClr val="FF0000"/>
                </a:solidFill>
                <a:latin typeface="Impact"/>
                <a:ea typeface="Impact"/>
                <a:cs typeface="Impact"/>
                <a:sym typeface="Impact"/>
              </a:rPr>
              <a:t>FAIL</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Shape 85"/>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86" name="Shape 86"/>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Enforce passwords that are randomly generated, 12 characters or longer and from a set of 94 characters including symbols, numbers, etc.</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Shape 91"/>
          <p:cNvSpPr txBox="1"/>
          <p:nvPr>
            <p:ph type="title"/>
          </p:nvPr>
        </p:nvSpPr>
        <p:spPr>
          <a:xfrm>
            <a:off x="457200" y="5107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How do we mitigate these threats? </a:t>
            </a:r>
          </a:p>
        </p:txBody>
      </p:sp>
      <p:sp>
        <p:nvSpPr>
          <p:cNvPr id="92" name="Shape 92"/>
          <p:cNvSpPr txBox="1"/>
          <p:nvPr>
            <p:ph idx="1" type="body"/>
          </p:nvPr>
        </p:nvSpPr>
        <p:spPr>
          <a:xfrm>
            <a:off x="457200" y="2051875"/>
            <a:ext cx="8229600" cy="1215299"/>
          </a:xfrm>
          <a:prstGeom prst="rect">
            <a:avLst/>
          </a:prstGeom>
        </p:spPr>
        <p:txBody>
          <a:bodyPr anchorCtr="0" anchor="t" bIns="91425" lIns="91425" rIns="91425" tIns="91425">
            <a:noAutofit/>
          </a:bodyPr>
          <a:lstStyle/>
          <a:p>
            <a:pPr lvl="0" rtl="0" algn="r">
              <a:spcBef>
                <a:spcPts val="0"/>
              </a:spcBef>
              <a:buNone/>
            </a:pPr>
            <a:r>
              <a:rPr lang="en">
                <a:latin typeface="Helvetica Neue"/>
                <a:ea typeface="Helvetica Neue"/>
                <a:cs typeface="Helvetica Neue"/>
                <a:sym typeface="Helvetica Neue"/>
              </a:rPr>
              <a:t>Enforce passwords that are randomly generated, 12 characters or longer and from a set of 94 characters including symbols, numbers, etc.</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
        <p:nvSpPr>
          <p:cNvPr id="93" name="Shape 93"/>
          <p:cNvSpPr/>
          <p:nvPr/>
        </p:nvSpPr>
        <p:spPr>
          <a:xfrm>
            <a:off x="3336325" y="1035625"/>
            <a:ext cx="4309499" cy="3247799"/>
          </a:xfrm>
          <a:prstGeom prst="mathMultiply">
            <a:avLst>
              <a:gd fmla="val 23520" name="adj1"/>
            </a:avLst>
          </a:prstGeom>
          <a:solidFill>
            <a:srgbClr val="FF0000"/>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4" name="Shape 94"/>
          <p:cNvSpPr txBox="1"/>
          <p:nvPr/>
        </p:nvSpPr>
        <p:spPr>
          <a:xfrm>
            <a:off x="427725" y="3443250"/>
            <a:ext cx="3593100" cy="1529100"/>
          </a:xfrm>
          <a:prstGeom prst="rect">
            <a:avLst/>
          </a:prstGeom>
          <a:noFill/>
          <a:ln>
            <a:noFill/>
          </a:ln>
        </p:spPr>
        <p:txBody>
          <a:bodyPr anchorCtr="0" anchor="t" bIns="91425" lIns="91425" rIns="91425" tIns="91425">
            <a:noAutofit/>
          </a:bodyPr>
          <a:lstStyle/>
          <a:p>
            <a:pPr lvl="0" rtl="0">
              <a:spcBef>
                <a:spcPts val="0"/>
              </a:spcBef>
              <a:buNone/>
            </a:pPr>
            <a:r>
              <a:rPr lang="en" sz="9600">
                <a:solidFill>
                  <a:srgbClr val="FF0000"/>
                </a:solidFill>
                <a:latin typeface="Impact"/>
                <a:ea typeface="Impact"/>
                <a:cs typeface="Impact"/>
                <a:sym typeface="Impact"/>
              </a:rPr>
              <a:t>FAIL</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98" name="Shape 98"/>
        <p:cNvGrpSpPr/>
        <p:nvPr/>
      </p:nvGrpSpPr>
      <p:grpSpPr>
        <a:xfrm>
          <a:off x="0" y="0"/>
          <a:ext cx="0" cy="0"/>
          <a:chOff x="0" y="0"/>
          <a:chExt cx="0" cy="0"/>
        </a:xfrm>
      </p:grpSpPr>
      <p:pic>
        <p:nvPicPr>
          <p:cNvPr descr="password_strength.png" id="99" name="Shape 99"/>
          <p:cNvPicPr preferRelativeResize="0"/>
          <p:nvPr/>
        </p:nvPicPr>
        <p:blipFill>
          <a:blip r:embed="rId3">
            <a:alphaModFix/>
          </a:blip>
          <a:stretch>
            <a:fillRect/>
          </a:stretch>
        </p:blipFill>
        <p:spPr>
          <a:xfrm>
            <a:off x="1405452" y="0"/>
            <a:ext cx="633309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